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5"/>
    <p:restoredTop sz="96973"/>
  </p:normalViewPr>
  <p:slideViewPr>
    <p:cSldViewPr snapToGrid="0" snapToObjects="1" showGuides="1">
      <p:cViewPr>
        <p:scale>
          <a:sx n="119" d="100"/>
          <a:sy n="119" d="100"/>
        </p:scale>
        <p:origin x="984" y="92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15D6B-2705-F14E-A710-BEBFCC9BF53B}" type="datetimeFigureOut">
              <a:rPr lang="en-CA" smtClean="0"/>
              <a:t>2021-03-16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15B0-B493-ED4C-B3C3-297BB2A1B6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01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herbivores are organisms that eat only plants § e.g. deer, rabbits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carnivores are organisms that eat only other animals § e.g. wolves, eagles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omnivores are organisms that eat both plants and animals § e.g. raccoons, bears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scavengers are organisms that eats animals that are already dead § e.g. coyotes, ravens </a:t>
            </a:r>
            <a:endParaRPr lang="en-CA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decomposers and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detrivores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organisms that dead organisms or waste into simpler substances § e.g. bacteria, fungi, mold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D15B0-B493-ED4C-B3C3-297BB2A1B6D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60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D15B0-B493-ED4C-B3C3-297BB2A1B6D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79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plant, conifer&#10;&#10;Description automatically generated">
            <a:extLst>
              <a:ext uri="{FF2B5EF4-FFF2-40B4-BE49-F238E27FC236}">
                <a16:creationId xmlns:a16="http://schemas.microsoft.com/office/drawing/2014/main" id="{51573119-4180-EB49-8ABC-4AC31EA28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35" b="41400"/>
          <a:stretch/>
        </p:blipFill>
        <p:spPr>
          <a:xfrm>
            <a:off x="0" y="5576423"/>
            <a:ext cx="12192000" cy="779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44" y="2697451"/>
            <a:ext cx="10515600" cy="2852737"/>
          </a:xfrm>
        </p:spPr>
        <p:txBody>
          <a:bodyPr anchor="b">
            <a:normAutofit/>
          </a:bodyPr>
          <a:lstStyle>
            <a:lvl1pPr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356349"/>
            <a:ext cx="121920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8825" y="5713224"/>
            <a:ext cx="9223375" cy="61148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effectLst>
                  <a:glow rad="419100">
                    <a:schemeClr val="bg1">
                      <a:alpha val="65000"/>
                    </a:scheme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6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DB3D-DF96-594F-99BB-E2674B94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1D7C3-2620-9F47-B064-ED3D969C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47271-FDA3-4D40-ACFD-1447B1D6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ED2B6-8B9E-8E44-B56B-944EEFDA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3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6CBE425-58AD-5A42-8CC2-75B333DA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5107" y="2354262"/>
            <a:ext cx="7174523" cy="2149475"/>
          </a:xfrm>
        </p:spPr>
        <p:txBody>
          <a:bodyPr anchor="ctr"/>
          <a:lstStyle>
            <a:lvl1pPr>
              <a:buNone/>
              <a:defRPr lang="en-US" sz="9600" b="1" kern="120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n-lt"/>
                <a:ea typeface="+mn-ea"/>
                <a:cs typeface="+mn-cs"/>
              </a:defRPr>
            </a:lvl1pPr>
            <a:lvl2pPr>
              <a:defRPr lang="en-US" sz="9600" b="1" kern="12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  <a:gs pos="51000">
                      <a:schemeClr val="accent2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2pPr>
            <a:lvl3pPr>
              <a:defRPr lang="en-US" sz="9600" b="1" kern="12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  <a:gs pos="51000">
                      <a:schemeClr val="accent2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>
              <a:defRPr lang="en-US" sz="9600" b="1" kern="12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  <a:gs pos="51000">
                      <a:schemeClr val="accent2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4pPr>
            <a:lvl5pPr>
              <a:defRPr lang="en-CA" sz="9600" b="1" kern="12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  <a:gs pos="51000">
                      <a:schemeClr val="accent2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333C19B-3B4C-0D47-969B-970BF3559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17554" r="20486" b="23419"/>
          <a:stretch/>
        </p:blipFill>
        <p:spPr>
          <a:xfrm>
            <a:off x="1664097" y="1974271"/>
            <a:ext cx="2647173" cy="2647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710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plant, conifer&#10;&#10;Description automatically generated">
            <a:extLst>
              <a:ext uri="{FF2B5EF4-FFF2-40B4-BE49-F238E27FC236}">
                <a16:creationId xmlns:a16="http://schemas.microsoft.com/office/drawing/2014/main" id="{CFD69942-CBAD-3442-BF66-F33860C5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35" b="41400"/>
          <a:stretch/>
        </p:blipFill>
        <p:spPr>
          <a:xfrm>
            <a:off x="0" y="5576423"/>
            <a:ext cx="12192000" cy="7799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DE6547-9FCD-3D48-8FA5-710457F6BAF8}"/>
              </a:ext>
            </a:extLst>
          </p:cNvPr>
          <p:cNvSpPr/>
          <p:nvPr/>
        </p:nvSpPr>
        <p:spPr>
          <a:xfrm>
            <a:off x="0" y="6356349"/>
            <a:ext cx="121920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587AB3C-B2E0-DD4B-AE88-CEA52FC13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825" y="5713224"/>
            <a:ext cx="9223375" cy="61148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effectLst>
                  <a:glow rad="419100">
                    <a:schemeClr val="bg1">
                      <a:alpha val="65000"/>
                    </a:scheme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D1F3FE-E553-4B4B-8050-A7CE479ABAF1}"/>
              </a:ext>
            </a:extLst>
          </p:cNvPr>
          <p:cNvSpPr txBox="1">
            <a:spLocks/>
          </p:cNvSpPr>
          <p:nvPr/>
        </p:nvSpPr>
        <p:spPr>
          <a:xfrm>
            <a:off x="780144" y="269745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56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12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4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7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3739FDE-35E4-FD41-B185-D8950444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33999" y="-2"/>
            <a:ext cx="6858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36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97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34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900" y="1070882"/>
            <a:ext cx="11760200" cy="5140326"/>
          </a:xfrm>
        </p:spPr>
        <p:txBody>
          <a:bodyPr>
            <a:normAutofit/>
          </a:bodyPr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955099" y="5098597"/>
            <a:ext cx="4249601" cy="175940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Triangle 7"/>
          <p:cNvSpPr/>
          <p:nvPr/>
        </p:nvSpPr>
        <p:spPr>
          <a:xfrm flipH="1">
            <a:off x="8840148" y="5475780"/>
            <a:ext cx="3365500" cy="1393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A picture containing outdoor object, windmill&#10;&#10;Description automatically generated">
            <a:extLst>
              <a:ext uri="{FF2B5EF4-FFF2-40B4-BE49-F238E27FC236}">
                <a16:creationId xmlns:a16="http://schemas.microsoft.com/office/drawing/2014/main" id="{5C0E0CE4-2571-584C-BA10-FE090F5F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933" y="3539013"/>
            <a:ext cx="3096490" cy="3096490"/>
          </a:xfrm>
          <a:prstGeom prst="rect">
            <a:avLst/>
          </a:prstGeom>
        </p:spPr>
      </p:pic>
      <p:pic>
        <p:nvPicPr>
          <p:cNvPr id="12" name="Picture 11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0B57FA5-B4A8-A94B-890E-83C040A4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4499" y="5428752"/>
            <a:ext cx="2921601" cy="14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496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F859-B1FA-D64F-A5CB-5144B313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6D5E6-35FC-D841-8E4F-18A15A61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F65A-2CEE-F54F-99F5-982B6072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C9DC-7494-9A49-AEC7-93D3154F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9796-CB71-334C-8A34-E21799C4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22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900" y="1070882"/>
            <a:ext cx="11760200" cy="5140326"/>
          </a:xfrm>
        </p:spPr>
        <p:txBody>
          <a:bodyPr>
            <a:normAutofit/>
          </a:bodyPr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955099" y="5098597"/>
            <a:ext cx="4249601" cy="175940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Triangle 7"/>
          <p:cNvSpPr/>
          <p:nvPr/>
        </p:nvSpPr>
        <p:spPr>
          <a:xfrm flipH="1">
            <a:off x="8840148" y="5475780"/>
            <a:ext cx="3365500" cy="1393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 descr="A picture containing outdoor object, windmill&#10;&#10;Description automatically generated">
            <a:extLst>
              <a:ext uri="{FF2B5EF4-FFF2-40B4-BE49-F238E27FC236}">
                <a16:creationId xmlns:a16="http://schemas.microsoft.com/office/drawing/2014/main" id="{17F034B9-C4E2-6C4A-8C1E-B4CC2A27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933" y="3539013"/>
            <a:ext cx="3096490" cy="3096490"/>
          </a:xfrm>
          <a:prstGeom prst="rect">
            <a:avLst/>
          </a:prstGeom>
        </p:spPr>
      </p:pic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7943D5FF-0D1B-DA49-9E20-67BF9AE9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4499" y="5428752"/>
            <a:ext cx="2921601" cy="14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900" y="1070882"/>
            <a:ext cx="11760200" cy="5140326"/>
          </a:xfrm>
        </p:spPr>
        <p:txBody>
          <a:bodyPr>
            <a:normAutofit/>
          </a:bodyPr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3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4451C5D-2B3C-F04B-830D-12B31E68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1" r="3624" b="10957"/>
          <a:stretch/>
        </p:blipFill>
        <p:spPr>
          <a:xfrm flipH="1">
            <a:off x="10889681" y="737758"/>
            <a:ext cx="1302317" cy="61227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900" y="1070882"/>
            <a:ext cx="11760200" cy="5140326"/>
          </a:xfrm>
        </p:spPr>
        <p:txBody>
          <a:bodyPr>
            <a:normAutofit/>
          </a:bodyPr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26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C4D2C3F5-2BFE-6C44-B416-29333D83F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1" r="3624" b="10957"/>
          <a:stretch/>
        </p:blipFill>
        <p:spPr>
          <a:xfrm flipH="1">
            <a:off x="10889681" y="737758"/>
            <a:ext cx="1302317" cy="61227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900" y="1070882"/>
            <a:ext cx="11760200" cy="5140326"/>
          </a:xfrm>
        </p:spPr>
        <p:txBody>
          <a:bodyPr>
            <a:normAutofit/>
          </a:bodyPr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66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955099" y="5098597"/>
            <a:ext cx="4249601" cy="175940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Triangle 7"/>
          <p:cNvSpPr/>
          <p:nvPr/>
        </p:nvSpPr>
        <p:spPr>
          <a:xfrm flipH="1">
            <a:off x="8840148" y="5475780"/>
            <a:ext cx="3365500" cy="1393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D7051E-D01D-E74C-A864-7F85F9FCBAC9}"/>
              </a:ext>
            </a:extLst>
          </p:cNvPr>
          <p:cNvSpPr/>
          <p:nvPr/>
        </p:nvSpPr>
        <p:spPr>
          <a:xfrm>
            <a:off x="697985" y="2186111"/>
            <a:ext cx="2485778" cy="2485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DBD6E4-3AB9-314E-B164-89F35DF70141}"/>
              </a:ext>
            </a:extLst>
          </p:cNvPr>
          <p:cNvSpPr/>
          <p:nvPr/>
        </p:nvSpPr>
        <p:spPr>
          <a:xfrm>
            <a:off x="3408342" y="2186111"/>
            <a:ext cx="2485778" cy="2485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ADCC7A-7EF9-5148-A6EA-CA64EEC65D4E}"/>
              </a:ext>
            </a:extLst>
          </p:cNvPr>
          <p:cNvSpPr/>
          <p:nvPr/>
        </p:nvSpPr>
        <p:spPr>
          <a:xfrm>
            <a:off x="6099787" y="2186111"/>
            <a:ext cx="2485778" cy="2485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653878-5972-BF4F-B9BF-BCEB5C58F7CC}"/>
              </a:ext>
            </a:extLst>
          </p:cNvPr>
          <p:cNvSpPr/>
          <p:nvPr/>
        </p:nvSpPr>
        <p:spPr>
          <a:xfrm>
            <a:off x="8811236" y="2186111"/>
            <a:ext cx="2485778" cy="2485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18DE-0C7D-174F-A19F-B88D41D5BE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2173924"/>
            <a:ext cx="2486025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6966D0A-DDCE-5D4E-A390-1C8E68D77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342" y="2173800"/>
            <a:ext cx="2486025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E3180-7CE5-1A40-8857-7972FC4F4E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4932" y="2173676"/>
            <a:ext cx="2486025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8412F4-EF3F-1C44-9BBA-5A072EE743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1522" y="2173552"/>
            <a:ext cx="2486025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8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955099" y="5098597"/>
            <a:ext cx="4249601" cy="175940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Triangle 7"/>
          <p:cNvSpPr/>
          <p:nvPr/>
        </p:nvSpPr>
        <p:spPr>
          <a:xfrm flipH="1">
            <a:off x="8840148" y="5475780"/>
            <a:ext cx="3365500" cy="1393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C2D7B-2DAF-5A4F-82D7-DEFA3C94FC2F}"/>
              </a:ext>
            </a:extLst>
          </p:cNvPr>
          <p:cNvGrpSpPr/>
          <p:nvPr/>
        </p:nvGrpSpPr>
        <p:grpSpPr>
          <a:xfrm>
            <a:off x="810752" y="1840898"/>
            <a:ext cx="10336949" cy="3257699"/>
            <a:chOff x="2142754" y="2702021"/>
            <a:chExt cx="7887580" cy="2485778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D7051E-D01D-E74C-A864-7F85F9FCBAC9}"/>
                </a:ext>
              </a:extLst>
            </p:cNvPr>
            <p:cNvSpPr/>
            <p:nvPr/>
          </p:nvSpPr>
          <p:spPr>
            <a:xfrm>
              <a:off x="2142754" y="2702021"/>
              <a:ext cx="2485778" cy="24857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DBD6E4-3AB9-314E-B164-89F35DF70141}"/>
                </a:ext>
              </a:extLst>
            </p:cNvPr>
            <p:cNvSpPr/>
            <p:nvPr/>
          </p:nvSpPr>
          <p:spPr>
            <a:xfrm>
              <a:off x="4853111" y="2702021"/>
              <a:ext cx="2485778" cy="24857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ADCC7A-7EF9-5148-A6EA-CA64EEC65D4E}"/>
                </a:ext>
              </a:extLst>
            </p:cNvPr>
            <p:cNvSpPr/>
            <p:nvPr/>
          </p:nvSpPr>
          <p:spPr>
            <a:xfrm>
              <a:off x="7544556" y="2702021"/>
              <a:ext cx="2485778" cy="24857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18DE-0C7D-174F-A19F-B88D41D5BE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291" y="2226796"/>
            <a:ext cx="3283430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6966D0A-DDCE-5D4E-A390-1C8E68D77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5063" y="2254829"/>
            <a:ext cx="3283430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E3180-7CE5-1A40-8857-7972FC4F4E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3474" y="2224784"/>
            <a:ext cx="3234227" cy="2485902"/>
          </a:xfrm>
        </p:spPr>
        <p:txBody>
          <a:bodyPr anchor="ctr"/>
          <a:lstStyle>
            <a:lvl1pPr algn="ctr">
              <a:buNone/>
              <a:defRPr lang="en-CA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CATEGORY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8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3B72-FD9C-6640-92AE-5CF5E399064D}"/>
              </a:ext>
            </a:extLst>
          </p:cNvPr>
          <p:cNvGrpSpPr/>
          <p:nvPr/>
        </p:nvGrpSpPr>
        <p:grpSpPr>
          <a:xfrm>
            <a:off x="215900" y="6507662"/>
            <a:ext cx="11976100" cy="261610"/>
            <a:chOff x="83187" y="8845154"/>
            <a:chExt cx="11976100" cy="2616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B1E43-3815-A040-AC44-9D123F306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289" y="8981730"/>
              <a:ext cx="1123999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7E84D-6FFA-8846-8420-619D32AAADC8}"/>
                </a:ext>
              </a:extLst>
            </p:cNvPr>
            <p:cNvSpPr txBox="1"/>
            <p:nvPr/>
          </p:nvSpPr>
          <p:spPr>
            <a:xfrm>
              <a:off x="83187" y="8845154"/>
              <a:ext cx="736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MR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</a:rPr>
                <a:t>STAV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1524343" cy="105954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fr-FR" dirty="0"/>
          </a:p>
        </p:txBody>
      </p:sp>
      <p:sp>
        <p:nvSpPr>
          <p:cNvPr id="9" name="Right Triangle 8"/>
          <p:cNvSpPr/>
          <p:nvPr/>
        </p:nvSpPr>
        <p:spPr>
          <a:xfrm flipH="1">
            <a:off x="7955099" y="5098597"/>
            <a:ext cx="4249601" cy="175940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Triangle 7"/>
          <p:cNvSpPr/>
          <p:nvPr/>
        </p:nvSpPr>
        <p:spPr>
          <a:xfrm flipH="1">
            <a:off x="8840148" y="5475780"/>
            <a:ext cx="3365500" cy="139337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35F4A1-C598-D044-8890-D023C832432E}"/>
              </a:ext>
            </a:extLst>
          </p:cNvPr>
          <p:cNvSpPr/>
          <p:nvPr/>
        </p:nvSpPr>
        <p:spPr>
          <a:xfrm>
            <a:off x="1099326" y="1299818"/>
            <a:ext cx="4662844" cy="45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6C684E-80C0-3D47-85FD-9414F74D4989}"/>
              </a:ext>
            </a:extLst>
          </p:cNvPr>
          <p:cNvSpPr/>
          <p:nvPr/>
        </p:nvSpPr>
        <p:spPr>
          <a:xfrm>
            <a:off x="6429832" y="1299818"/>
            <a:ext cx="4662844" cy="45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5578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79A5-EDE4-3345-B4E4-0EE8328DB063}" type="datetimeFigureOut">
              <a:rPr lang="en-CA" smtClean="0"/>
              <a:t>2021-03-15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7B90-3876-FA4B-82CA-6FDF4F2E4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5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703A22-0203-E04F-9308-C9F76D90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Roles, Food Chains, Food Webs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20D7F-2729-7F46-813F-A6F87F16B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5576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A72BAF-DC91-B649-88FB-B18CD234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673292"/>
            <a:ext cx="8803106" cy="3935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8FC17-22C3-D94D-8205-3F99016A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FOOD WEBS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3EAA-2487-D24E-BBC8-0FA56A2B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70882"/>
            <a:ext cx="3915036" cy="5140326"/>
          </a:xfrm>
        </p:spPr>
        <p:txBody>
          <a:bodyPr>
            <a:normAutofit/>
          </a:bodyPr>
          <a:lstStyle/>
          <a:p>
            <a:r>
              <a:rPr lang="en-CA" sz="2000" dirty="0"/>
              <a:t>a </a:t>
            </a:r>
            <a:r>
              <a:rPr lang="en-CA" sz="2000" b="1" dirty="0">
                <a:solidFill>
                  <a:schemeClr val="accent1"/>
                </a:solidFill>
              </a:rPr>
              <a:t>food web </a:t>
            </a:r>
            <a:r>
              <a:rPr lang="en-CA" sz="2000" dirty="0"/>
              <a:t>is a model that shows how the </a:t>
            </a:r>
            <a:r>
              <a:rPr lang="en-CA" sz="2000" b="1" dirty="0">
                <a:solidFill>
                  <a:schemeClr val="accent4"/>
                </a:solidFill>
              </a:rPr>
              <a:t>food chains</a:t>
            </a:r>
            <a:r>
              <a:rPr lang="en-CA" sz="2000" dirty="0"/>
              <a:t> in an ecosystem are </a:t>
            </a:r>
            <a:r>
              <a:rPr lang="en-CA" sz="2000" b="1" dirty="0">
                <a:solidFill>
                  <a:schemeClr val="accent2"/>
                </a:solidFill>
              </a:rPr>
              <a:t>interconnected</a:t>
            </a:r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73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D7693-66E3-BE4D-90D5-C1A18CD50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5108" y="1849679"/>
            <a:ext cx="5798336" cy="3158642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Roles of</a:t>
            </a:r>
          </a:p>
          <a:p>
            <a:r>
              <a:rPr lang="en-CA" dirty="0"/>
              <a:t>Organisms</a:t>
            </a:r>
          </a:p>
          <a:p>
            <a:r>
              <a:rPr lang="en-CA" dirty="0"/>
              <a:t>in Ecosystems</a:t>
            </a:r>
          </a:p>
        </p:txBody>
      </p:sp>
    </p:spTree>
    <p:extLst>
      <p:ext uri="{BB962C8B-B14F-4D97-AF65-F5344CB8AC3E}">
        <p14:creationId xmlns:p14="http://schemas.microsoft.com/office/powerpoint/2010/main" val="147324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27EF-7052-3D42-9212-76297A08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Roles of Organisms in Ecosystems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A14DC-39F0-F948-A95E-129FE042BD93}"/>
              </a:ext>
            </a:extLst>
          </p:cNvPr>
          <p:cNvSpPr txBox="1"/>
          <p:nvPr/>
        </p:nvSpPr>
        <p:spPr>
          <a:xfrm>
            <a:off x="1720735" y="3044279"/>
            <a:ext cx="3409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PRODUCERS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D77B-B046-8048-A7A6-BF2272D38C3C}"/>
              </a:ext>
            </a:extLst>
          </p:cNvPr>
          <p:cNvSpPr txBox="1"/>
          <p:nvPr/>
        </p:nvSpPr>
        <p:spPr>
          <a:xfrm>
            <a:off x="7061359" y="3044279"/>
            <a:ext cx="359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316163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DA14-2B1E-D840-BB5F-29EE72DB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producer in an ecosystem is an organism that </a:t>
            </a:r>
            <a:r>
              <a:rPr lang="en-CA" b="1" dirty="0">
                <a:solidFill>
                  <a:schemeClr val="accent2"/>
                </a:solidFill>
              </a:rPr>
              <a:t>makes its own food from non-living materials</a:t>
            </a:r>
          </a:p>
          <a:p>
            <a:pPr lvl="1"/>
            <a:r>
              <a:rPr lang="en-CA" dirty="0"/>
              <a:t>plants harness the energy of the sun through photosynthesis</a:t>
            </a:r>
          </a:p>
          <a:p>
            <a:pPr lvl="1"/>
            <a:r>
              <a:rPr lang="en-CA" dirty="0"/>
              <a:t>using the sun’s energy, they convert carbon dioxide from the air and water into energy they can use and oxygen, which they release the to air </a:t>
            </a:r>
          </a:p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B25D8-AB68-9743-AF04-6051927A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PRODUCERS </a:t>
            </a:r>
            <a:r>
              <a:rPr lang="en-CA" sz="2400" dirty="0">
                <a:solidFill>
                  <a:schemeClr val="accent2"/>
                </a:solidFill>
              </a:rPr>
              <a:t>: Roles of Organisms in Ecosystems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65D85-F080-7A46-85E4-7B09BC64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94" y="2676999"/>
            <a:ext cx="5833473" cy="439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0E48F-EDA6-184D-8489-072AD05AEA95}"/>
              </a:ext>
            </a:extLst>
          </p:cNvPr>
          <p:cNvSpPr txBox="1"/>
          <p:nvPr/>
        </p:nvSpPr>
        <p:spPr>
          <a:xfrm rot="20533610">
            <a:off x="4490407" y="4767599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solidFill>
                  <a:srgbClr val="FF869A"/>
                </a:solidFill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4DB2F-5177-0543-8C4E-5D89C6A026D1}"/>
              </a:ext>
            </a:extLst>
          </p:cNvPr>
          <p:cNvSpPr txBox="1"/>
          <p:nvPr/>
        </p:nvSpPr>
        <p:spPr>
          <a:xfrm rot="1247370">
            <a:off x="6267772" y="4964686"/>
            <a:ext cx="150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solidFill>
                  <a:srgbClr val="F7D54E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0417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7B25D8-AB68-9743-AF04-6051927A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2) CONSUMERS </a:t>
            </a:r>
            <a:r>
              <a:rPr lang="en-CA" sz="2400" dirty="0">
                <a:solidFill>
                  <a:schemeClr val="accent2"/>
                </a:solidFill>
              </a:rPr>
              <a:t>: Roles of Organisms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DA14-2B1E-D840-BB5F-29EE72DB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 consumer is an organism that eats other living things for energy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D51E5192-39B1-4341-A45C-9B7C5875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62959"/>
              </p:ext>
            </p:extLst>
          </p:nvPr>
        </p:nvGraphicFramePr>
        <p:xfrm>
          <a:off x="129307" y="1526001"/>
          <a:ext cx="11933385" cy="521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77">
                  <a:extLst>
                    <a:ext uri="{9D8B030D-6E8A-4147-A177-3AD203B41FA5}">
                      <a16:colId xmlns:a16="http://schemas.microsoft.com/office/drawing/2014/main" val="1423129617"/>
                    </a:ext>
                  </a:extLst>
                </a:gridCol>
                <a:gridCol w="2386677">
                  <a:extLst>
                    <a:ext uri="{9D8B030D-6E8A-4147-A177-3AD203B41FA5}">
                      <a16:colId xmlns:a16="http://schemas.microsoft.com/office/drawing/2014/main" val="728260672"/>
                    </a:ext>
                  </a:extLst>
                </a:gridCol>
                <a:gridCol w="2386677">
                  <a:extLst>
                    <a:ext uri="{9D8B030D-6E8A-4147-A177-3AD203B41FA5}">
                      <a16:colId xmlns:a16="http://schemas.microsoft.com/office/drawing/2014/main" val="4198562565"/>
                    </a:ext>
                  </a:extLst>
                </a:gridCol>
                <a:gridCol w="2386677">
                  <a:extLst>
                    <a:ext uri="{9D8B030D-6E8A-4147-A177-3AD203B41FA5}">
                      <a16:colId xmlns:a16="http://schemas.microsoft.com/office/drawing/2014/main" val="1200480335"/>
                    </a:ext>
                  </a:extLst>
                </a:gridCol>
                <a:gridCol w="2386677">
                  <a:extLst>
                    <a:ext uri="{9D8B030D-6E8A-4147-A177-3AD203B41FA5}">
                      <a16:colId xmlns:a16="http://schemas.microsoft.com/office/drawing/2014/main" val="4093237939"/>
                    </a:ext>
                  </a:extLst>
                </a:gridCol>
              </a:tblGrid>
              <a:tr h="593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65926"/>
                  </a:ext>
                </a:extLst>
              </a:tr>
              <a:tr h="1105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69594"/>
                  </a:ext>
                </a:extLst>
              </a:tr>
              <a:tr h="315406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04448"/>
                  </a:ext>
                </a:extLst>
              </a:tr>
            </a:tbl>
          </a:graphicData>
        </a:graphic>
      </p:graphicFrame>
      <p:pic>
        <p:nvPicPr>
          <p:cNvPr id="9" name="Picture 8" descr="A dee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171316-4FB4-294B-AAF8-1C31ABB9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151" y="3599408"/>
            <a:ext cx="2622044" cy="2776453"/>
          </a:xfrm>
          <a:prstGeom prst="rect">
            <a:avLst/>
          </a:prstGeom>
        </p:spPr>
      </p:pic>
      <p:pic>
        <p:nvPicPr>
          <p:cNvPr id="11" name="Picture 10" descr="A brown rabbi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65CC011-76C8-A448-A1AA-21B3E3721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23" y="5203766"/>
            <a:ext cx="1400470" cy="1579419"/>
          </a:xfrm>
          <a:prstGeom prst="rect">
            <a:avLst/>
          </a:prstGeom>
        </p:spPr>
      </p:pic>
      <p:pic>
        <p:nvPicPr>
          <p:cNvPr id="13" name="Picture 12" descr="A picture containing dog, wolf, mammal, standing&#10;&#10;Description automatically generated">
            <a:extLst>
              <a:ext uri="{FF2B5EF4-FFF2-40B4-BE49-F238E27FC236}">
                <a16:creationId xmlns:a16="http://schemas.microsoft.com/office/drawing/2014/main" id="{C4E3C150-B223-2A42-AA49-1708A3C22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38658" y="3429000"/>
            <a:ext cx="3040775" cy="2202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B23DE-919D-3D48-90BF-DEECF8EE8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37607" y="3146507"/>
            <a:ext cx="4264584" cy="3960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7263DD-1317-1B45-ADDB-F80CB7A0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133" y="3335385"/>
            <a:ext cx="1712358" cy="1638415"/>
          </a:xfrm>
          <a:prstGeom prst="rect">
            <a:avLst/>
          </a:prstGeom>
        </p:spPr>
      </p:pic>
      <p:pic>
        <p:nvPicPr>
          <p:cNvPr id="17" name="Picture 16" descr="A bear standing on its hind legs&#10;&#10;Description automatically generated with medium confidence">
            <a:extLst>
              <a:ext uri="{FF2B5EF4-FFF2-40B4-BE49-F238E27FC236}">
                <a16:creationId xmlns:a16="http://schemas.microsoft.com/office/drawing/2014/main" id="{34FC13E7-F4FB-6B40-871D-005FC7DDE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013" y="4309034"/>
            <a:ext cx="3040774" cy="2567765"/>
          </a:xfrm>
          <a:prstGeom prst="rect">
            <a:avLst/>
          </a:prstGeom>
        </p:spPr>
      </p:pic>
      <p:pic>
        <p:nvPicPr>
          <p:cNvPr id="21" name="Picture 20" descr="A wolf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07AD276-5824-7D49-9263-EE49CF3DF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50230" y="3274791"/>
            <a:ext cx="2055677" cy="2068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3B1646-423A-1247-982B-17D056D6A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992" y="4476188"/>
            <a:ext cx="1645179" cy="2292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FDF8E0-F409-D243-BBA2-A3BBAF9AE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6023" y="4973800"/>
            <a:ext cx="1942406" cy="19424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1D6D88-BB38-9D43-B682-7A18F662AF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4764" y="5238134"/>
            <a:ext cx="1645179" cy="143953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5F509E-62E3-FC4F-9261-CED4EA23316D}"/>
              </a:ext>
            </a:extLst>
          </p:cNvPr>
          <p:cNvSpPr/>
          <p:nvPr/>
        </p:nvSpPr>
        <p:spPr>
          <a:xfrm>
            <a:off x="175027" y="2173718"/>
            <a:ext cx="230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>
                <a:solidFill>
                  <a:schemeClr val="dk1"/>
                </a:solidFill>
              </a:rPr>
              <a:t>are organisms that eat only plants </a:t>
            </a:r>
            <a:endParaRPr lang="en-CA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755852-547C-6E41-BA00-39A1B78AA1C2}"/>
              </a:ext>
            </a:extLst>
          </p:cNvPr>
          <p:cNvSpPr txBox="1"/>
          <p:nvPr/>
        </p:nvSpPr>
        <p:spPr>
          <a:xfrm>
            <a:off x="152937" y="1585650"/>
            <a:ext cx="232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lt1"/>
                </a:solidFill>
              </a:rPr>
              <a:t>Herbivores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A22E8-C635-0345-BC33-825493F67A5A}"/>
              </a:ext>
            </a:extLst>
          </p:cNvPr>
          <p:cNvSpPr/>
          <p:nvPr/>
        </p:nvSpPr>
        <p:spPr>
          <a:xfrm>
            <a:off x="2573360" y="2184159"/>
            <a:ext cx="230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>
                <a:solidFill>
                  <a:schemeClr val="dk1"/>
                </a:solidFill>
              </a:rPr>
              <a:t>organisms that eat only other animals </a:t>
            </a:r>
            <a:endParaRPr lang="en-CA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B4D7F7-9731-3941-95FD-6C7B8322FBF6}"/>
              </a:ext>
            </a:extLst>
          </p:cNvPr>
          <p:cNvSpPr txBox="1"/>
          <p:nvPr/>
        </p:nvSpPr>
        <p:spPr>
          <a:xfrm>
            <a:off x="2551270" y="1596091"/>
            <a:ext cx="232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lt1"/>
                </a:solidFill>
              </a:rPr>
              <a:t>Carnivores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0C46E-1EDD-7241-8B50-F70F0CEB2005}"/>
              </a:ext>
            </a:extLst>
          </p:cNvPr>
          <p:cNvSpPr/>
          <p:nvPr/>
        </p:nvSpPr>
        <p:spPr>
          <a:xfrm>
            <a:off x="4943808" y="2173718"/>
            <a:ext cx="2304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>
                <a:solidFill>
                  <a:schemeClr val="dk1"/>
                </a:solidFill>
              </a:rPr>
              <a:t>organisms that eat both plants and animals </a:t>
            </a:r>
            <a:endParaRPr lang="en-CA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4F15BD-CD94-8142-BF55-8736168396D5}"/>
              </a:ext>
            </a:extLst>
          </p:cNvPr>
          <p:cNvSpPr txBox="1"/>
          <p:nvPr/>
        </p:nvSpPr>
        <p:spPr>
          <a:xfrm>
            <a:off x="4921718" y="1585650"/>
            <a:ext cx="232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lt1"/>
                </a:solidFill>
              </a:rPr>
              <a:t>Omnivores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34AC20-5F5E-A744-AAD4-1D0C499F97C6}"/>
              </a:ext>
            </a:extLst>
          </p:cNvPr>
          <p:cNvSpPr/>
          <p:nvPr/>
        </p:nvSpPr>
        <p:spPr>
          <a:xfrm>
            <a:off x="7342141" y="2181858"/>
            <a:ext cx="2304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>
                <a:solidFill>
                  <a:schemeClr val="dk1"/>
                </a:solidFill>
              </a:rPr>
              <a:t>organisms that eats animals that are already dead</a:t>
            </a:r>
            <a:endParaRPr lang="en-CA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2EABB-10F9-E74A-80A8-5591412317F3}"/>
              </a:ext>
            </a:extLst>
          </p:cNvPr>
          <p:cNvSpPr txBox="1"/>
          <p:nvPr/>
        </p:nvSpPr>
        <p:spPr>
          <a:xfrm>
            <a:off x="7320051" y="1593790"/>
            <a:ext cx="232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lt1"/>
                </a:solidFill>
              </a:rPr>
              <a:t>Scavengers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40506D-6583-EE4C-B94A-E5EDF4D38951}"/>
              </a:ext>
            </a:extLst>
          </p:cNvPr>
          <p:cNvSpPr/>
          <p:nvPr/>
        </p:nvSpPr>
        <p:spPr>
          <a:xfrm>
            <a:off x="9758308" y="2082380"/>
            <a:ext cx="2304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>
                <a:solidFill>
                  <a:schemeClr val="dk1"/>
                </a:solidFill>
              </a:rPr>
              <a:t>organisms that break down dead organisms or waste into simpler substances </a:t>
            </a:r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688C3-BF9D-7747-B624-AF6B59D39875}"/>
              </a:ext>
            </a:extLst>
          </p:cNvPr>
          <p:cNvSpPr txBox="1"/>
          <p:nvPr/>
        </p:nvSpPr>
        <p:spPr>
          <a:xfrm>
            <a:off x="9736218" y="1468554"/>
            <a:ext cx="232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b="1" dirty="0">
                <a:solidFill>
                  <a:srgbClr val="FFFFFF"/>
                </a:solidFill>
              </a:rPr>
              <a:t>Decomposers and </a:t>
            </a:r>
            <a:r>
              <a:rPr lang="en-CA" b="1" dirty="0" err="1">
                <a:solidFill>
                  <a:srgbClr val="FFFFFF"/>
                </a:solidFill>
              </a:rPr>
              <a:t>Detrivores</a:t>
            </a:r>
            <a:endParaRPr lang="en-CA" b="1" dirty="0">
              <a:solidFill>
                <a:srgbClr val="FFFFFF"/>
              </a:solidFill>
            </a:endParaRPr>
          </a:p>
          <a:p>
            <a:pPr algn="ctr"/>
            <a:endParaRPr lang="en-CA" sz="2800" b="1" dirty="0">
              <a:solidFill>
                <a:schemeClr val="lt1"/>
              </a:solidFill>
            </a:endParaRPr>
          </a:p>
        </p:txBody>
      </p:sp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3769584D-83D3-B642-B7E4-8D058DFCB9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254275" y="3480198"/>
            <a:ext cx="1645180" cy="1652774"/>
          </a:xfrm>
          <a:prstGeom prst="rect">
            <a:avLst/>
          </a:prstGeom>
        </p:spPr>
      </p:pic>
      <p:pic>
        <p:nvPicPr>
          <p:cNvPr id="27" name="Picture 26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E0EF13EE-CF04-584F-B2AB-CDA41D1189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421743" y="3727799"/>
            <a:ext cx="1617321" cy="16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96B7E6-630B-E548-B4BF-8D4C4863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Roles of Organisms in Ecosystems</a:t>
            </a:r>
          </a:p>
        </p:txBody>
      </p:sp>
      <p:pic>
        <p:nvPicPr>
          <p:cNvPr id="1026" name="Picture 2" descr="Food Chain ( Read ) | Biology | CK-12 Foundation">
            <a:extLst>
              <a:ext uri="{FF2B5EF4-FFF2-40B4-BE49-F238E27FC236}">
                <a16:creationId xmlns:a16="http://schemas.microsoft.com/office/drawing/2014/main" id="{F2499D00-D0F0-D94A-896D-6FA99FF7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11" y="963159"/>
            <a:ext cx="5081317" cy="56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90A3B-D2B8-B248-8082-03EEDFC8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47" y="3623634"/>
            <a:ext cx="1645179" cy="1439532"/>
          </a:xfrm>
          <a:prstGeom prst="rect">
            <a:avLst/>
          </a:prstGeom>
        </p:spPr>
      </p:pic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90D371F0-F688-5843-BC7D-29506DA2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304247">
            <a:off x="3409749" y="3166433"/>
            <a:ext cx="914400" cy="914400"/>
          </a:xfrm>
          <a:prstGeom prst="rect">
            <a:avLst/>
          </a:prstGeom>
        </p:spPr>
      </p:pic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616CD513-F47C-4243-958D-86EC5D929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698566">
            <a:off x="3598158" y="3370845"/>
            <a:ext cx="1828457" cy="914400"/>
          </a:xfrm>
          <a:prstGeom prst="rect">
            <a:avLst/>
          </a:prstGeom>
        </p:spPr>
      </p:pic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8E91C676-27A8-9B4A-BD29-56D65950E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623887" y="3886200"/>
            <a:ext cx="2667730" cy="914400"/>
          </a:xfrm>
          <a:prstGeom prst="rect">
            <a:avLst/>
          </a:prstGeom>
        </p:spPr>
      </p:pic>
      <p:pic>
        <p:nvPicPr>
          <p:cNvPr id="14" name="Graphic 13" descr="Arrow: Straight with solid fill">
            <a:extLst>
              <a:ext uri="{FF2B5EF4-FFF2-40B4-BE49-F238E27FC236}">
                <a16:creationId xmlns:a16="http://schemas.microsoft.com/office/drawing/2014/main" id="{E5055FDE-ABF1-F040-BE0D-50EF1E77F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62880">
            <a:off x="3019965" y="4550929"/>
            <a:ext cx="3369054" cy="914400"/>
          </a:xfrm>
          <a:prstGeom prst="rect">
            <a:avLst/>
          </a:prstGeom>
        </p:spPr>
      </p:pic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053BD7C0-7045-8141-BDEF-83FDDD15B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836935">
            <a:off x="2938750" y="4991425"/>
            <a:ext cx="1828457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E30B0-A10D-7649-8502-57889105DD72}"/>
              </a:ext>
            </a:extLst>
          </p:cNvPr>
          <p:cNvSpPr txBox="1"/>
          <p:nvPr/>
        </p:nvSpPr>
        <p:spPr>
          <a:xfrm>
            <a:off x="1906727" y="5072066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/>
              <a:t>Fungus</a:t>
            </a:r>
          </a:p>
          <a:p>
            <a:pPr algn="ctr"/>
            <a:r>
              <a:rPr lang="en-CA" sz="1400" dirty="0"/>
              <a:t>Decomposer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1C9F6-E84A-9B46-93C1-F298778D164B}"/>
              </a:ext>
            </a:extLst>
          </p:cNvPr>
          <p:cNvSpPr/>
          <p:nvPr/>
        </p:nvSpPr>
        <p:spPr>
          <a:xfrm>
            <a:off x="4503103" y="5901421"/>
            <a:ext cx="666939" cy="15038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E49EA2-7E99-724D-B712-EFDB55A51561}"/>
              </a:ext>
            </a:extLst>
          </p:cNvPr>
          <p:cNvSpPr/>
          <p:nvPr/>
        </p:nvSpPr>
        <p:spPr>
          <a:xfrm>
            <a:off x="6329061" y="5444902"/>
            <a:ext cx="666939" cy="15038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587609-8B47-714A-9A5D-02A57AD6EC0B}"/>
              </a:ext>
            </a:extLst>
          </p:cNvPr>
          <p:cNvSpPr/>
          <p:nvPr/>
        </p:nvSpPr>
        <p:spPr>
          <a:xfrm>
            <a:off x="6639291" y="4259200"/>
            <a:ext cx="666939" cy="15038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511C6-3ED1-8749-863D-6954C880B61F}"/>
              </a:ext>
            </a:extLst>
          </p:cNvPr>
          <p:cNvSpPr/>
          <p:nvPr/>
        </p:nvSpPr>
        <p:spPr>
          <a:xfrm>
            <a:off x="5447196" y="3551965"/>
            <a:ext cx="666939" cy="15038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8148C-82B2-5140-B3EC-B672A7918226}"/>
              </a:ext>
            </a:extLst>
          </p:cNvPr>
          <p:cNvSpPr/>
          <p:nvPr/>
        </p:nvSpPr>
        <p:spPr>
          <a:xfrm>
            <a:off x="3580724" y="2577553"/>
            <a:ext cx="666939" cy="15038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A8F793-7762-5244-82BC-A96EBE090894}"/>
              </a:ext>
            </a:extLst>
          </p:cNvPr>
          <p:cNvSpPr/>
          <p:nvPr/>
        </p:nvSpPr>
        <p:spPr>
          <a:xfrm>
            <a:off x="1967761" y="5314160"/>
            <a:ext cx="1198061" cy="242705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08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D7693-66E3-BE4D-90D5-C1A18CD50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5107" y="1849679"/>
            <a:ext cx="7362093" cy="3158642"/>
          </a:xfrm>
        </p:spPr>
        <p:txBody>
          <a:bodyPr>
            <a:normAutofit fontScale="92500"/>
          </a:bodyPr>
          <a:lstStyle/>
          <a:p>
            <a:r>
              <a:rPr lang="en-CA" sz="8800" dirty="0"/>
              <a:t>Food Chains</a:t>
            </a:r>
            <a:br>
              <a:rPr lang="en-CA" sz="8800" dirty="0"/>
            </a:br>
            <a:r>
              <a:rPr lang="en-CA" sz="8800" dirty="0"/>
              <a:t>&amp; Food Webs </a:t>
            </a:r>
          </a:p>
        </p:txBody>
      </p:sp>
    </p:spTree>
    <p:extLst>
      <p:ext uri="{BB962C8B-B14F-4D97-AF65-F5344CB8AC3E}">
        <p14:creationId xmlns:p14="http://schemas.microsoft.com/office/powerpoint/2010/main" val="219174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od Chain ( Read ) | Biology | CK-12 Foundation">
            <a:extLst>
              <a:ext uri="{FF2B5EF4-FFF2-40B4-BE49-F238E27FC236}">
                <a16:creationId xmlns:a16="http://schemas.microsoft.com/office/drawing/2014/main" id="{0D91D30E-92E4-8741-AA99-C15FC517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" y="1082220"/>
            <a:ext cx="4855033" cy="53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116E5-B77F-D443-AD51-B61D70C1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Food Chains &amp; Food Webs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5F6E-16DE-854F-BF69-375AE080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352" y="1203317"/>
            <a:ext cx="10240533" cy="5140326"/>
          </a:xfrm>
        </p:spPr>
        <p:txBody>
          <a:bodyPr/>
          <a:lstStyle/>
          <a:p>
            <a:r>
              <a:rPr lang="en-CA" b="1" dirty="0"/>
              <a:t>energy</a:t>
            </a:r>
            <a:r>
              <a:rPr lang="en-CA" dirty="0"/>
              <a:t> moves through ecosystems: </a:t>
            </a:r>
          </a:p>
          <a:p>
            <a:pPr lvl="1"/>
            <a:r>
              <a:rPr lang="en-CA" sz="3200" b="1" dirty="0">
                <a:solidFill>
                  <a:schemeClr val="accent1"/>
                </a:solidFill>
              </a:rPr>
              <a:t>from the producers </a:t>
            </a:r>
          </a:p>
          <a:p>
            <a:pPr lvl="1"/>
            <a:r>
              <a:rPr lang="en-CA" sz="3200" b="1" dirty="0">
                <a:solidFill>
                  <a:schemeClr val="accent2"/>
                </a:solidFill>
              </a:rPr>
              <a:t>up through the omnivores</a:t>
            </a:r>
            <a:r>
              <a:rPr lang="en-CA" sz="3200" dirty="0"/>
              <a:t> </a:t>
            </a:r>
          </a:p>
          <a:p>
            <a:pPr lvl="1"/>
            <a:r>
              <a:rPr lang="en-CA" sz="3200" b="1" dirty="0">
                <a:solidFill>
                  <a:schemeClr val="accent3"/>
                </a:solidFill>
              </a:rPr>
              <a:t>then to the carnivores 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1A24021-9E3B-A547-A762-3AE2198A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086" y="1203317"/>
            <a:ext cx="595705" cy="73807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E4F5A03-FD69-B640-B7B2-37AFF85E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31" y="5775780"/>
            <a:ext cx="595705" cy="7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C 0.01588 0.00556 0.03255 0.01158 0.05221 0.00602 C 0.07187 0.00047 0.09466 -0.01643 0.11758 -0.0331 " pathEditMode="relative" ptsTypes="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0.0331 C 0.13515 -0.05301 0.15638 -0.07291 0.16953 -0.10694 C 0.18281 -0.14097 0.18815 -0.18912 0.19349 -0.23703 " pathEditMode="relative" ptsTypes="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6 -0.23379 C 0.1914 -0.26828 0.19127 -0.30254 0.18099 -0.33426 C 0.1707 -0.3662 0.15026 -0.39583 0.12995 -0.42523 " pathEditMode="relative" ptsTypes="A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64 -0.42361 C 0.11015 -0.45949 0.0888 -0.49514 0.06185 -0.50833 C 0.03502 -0.52176 0.0026 -0.51273 -0.02982 -0.5037 " pathEditMode="relative" ptsTypes="A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BADAD84-D9B6-CA40-99AD-3194644F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2723"/>
            <a:ext cx="10138486" cy="4674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8FC17-22C3-D94D-8205-3F99016A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FOOD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3EAA-2487-D24E-BBC8-0FA56A2B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70882"/>
            <a:ext cx="3667611" cy="5140326"/>
          </a:xfrm>
        </p:spPr>
        <p:txBody>
          <a:bodyPr>
            <a:normAutofit/>
          </a:bodyPr>
          <a:lstStyle/>
          <a:p>
            <a:r>
              <a:rPr lang="en-CA" sz="2000" dirty="0"/>
              <a:t>a </a:t>
            </a:r>
            <a:r>
              <a:rPr lang="en-CA" sz="2000" b="1" dirty="0">
                <a:solidFill>
                  <a:schemeClr val="accent4"/>
                </a:solidFill>
              </a:rPr>
              <a:t>food chain </a:t>
            </a:r>
            <a:r>
              <a:rPr lang="en-CA" sz="2000" dirty="0"/>
              <a:t>is a </a:t>
            </a:r>
            <a:r>
              <a:rPr lang="en-CA" sz="2000" b="1" dirty="0">
                <a:solidFill>
                  <a:schemeClr val="accent1"/>
                </a:solidFill>
              </a:rPr>
              <a:t>sequence</a:t>
            </a:r>
            <a:r>
              <a:rPr lang="en-CA" sz="2000" dirty="0"/>
              <a:t> that shows how energy and nutrients are transferred from one organism to another </a:t>
            </a:r>
          </a:p>
        </p:txBody>
      </p:sp>
    </p:spTree>
    <p:extLst>
      <p:ext uri="{BB962C8B-B14F-4D97-AF65-F5344CB8AC3E}">
        <p14:creationId xmlns:p14="http://schemas.microsoft.com/office/powerpoint/2010/main" val="2611279195"/>
      </p:ext>
    </p:extLst>
  </p:cSld>
  <p:clrMapOvr>
    <a:masterClrMapping/>
  </p:clrMapOvr>
</p:sld>
</file>

<file path=ppt/theme/theme1.xml><?xml version="1.0" encoding="utf-8"?>
<a:theme xmlns:a="http://schemas.openxmlformats.org/drawingml/2006/main" name="Ecosystems Lessons">
  <a:themeElements>
    <a:clrScheme name="EcoSystem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C321"/>
      </a:accent1>
      <a:accent2>
        <a:srgbClr val="466A02"/>
      </a:accent2>
      <a:accent3>
        <a:srgbClr val="314300"/>
      </a:accent3>
      <a:accent4>
        <a:srgbClr val="7B4425"/>
      </a:accent4>
      <a:accent5>
        <a:srgbClr val="F5821D"/>
      </a:accent5>
      <a:accent6>
        <a:srgbClr val="00000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systems Lessons" id="{357AC8A8-6C81-904D-9AA2-E75DA98AF19F}" vid="{BA76D76A-0E2C-3948-8106-8E0E41693C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Ecosystems Lessons</Template>
  <TotalTime>252</TotalTime>
  <Words>330</Words>
  <Application>Microsoft Macintosh PowerPoint</Application>
  <PresentationFormat>Widescreen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Ecosystems Lessons</vt:lpstr>
      <vt:lpstr>Roles, Food Chains, Food Webs</vt:lpstr>
      <vt:lpstr>PowerPoint Presentation</vt:lpstr>
      <vt:lpstr>Roles of Organisms in Ecosystems</vt:lpstr>
      <vt:lpstr>1) PRODUCERS : Roles of Organisms in Ecosystems</vt:lpstr>
      <vt:lpstr>2) CONSUMERS : Roles of Organisms in Ecosystems</vt:lpstr>
      <vt:lpstr>Roles of Organisms in Ecosystems</vt:lpstr>
      <vt:lpstr>PowerPoint Presentation</vt:lpstr>
      <vt:lpstr>Food Chains &amp; Food Webs </vt:lpstr>
      <vt:lpstr>FOOD CHAINS</vt:lpstr>
      <vt:lpstr>FOOD WEBS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Roles, Food Chains, Food Webs</dc:title>
  <dc:creator>JEREMY STAVROPOULOS</dc:creator>
  <cp:lastModifiedBy>JEREMY STAVROPOULOS</cp:lastModifiedBy>
  <cp:revision>30</cp:revision>
  <dcterms:created xsi:type="dcterms:W3CDTF">2021-03-15T19:51:25Z</dcterms:created>
  <dcterms:modified xsi:type="dcterms:W3CDTF">2021-03-16T05:41:43Z</dcterms:modified>
</cp:coreProperties>
</file>