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72" r:id="rId3"/>
    <p:sldId id="398" r:id="rId4"/>
    <p:sldId id="403" r:id="rId5"/>
    <p:sldId id="354" r:id="rId6"/>
    <p:sldId id="421" r:id="rId7"/>
    <p:sldId id="363" r:id="rId8"/>
    <p:sldId id="373" r:id="rId9"/>
    <p:sldId id="374" r:id="rId10"/>
    <p:sldId id="384" r:id="rId11"/>
    <p:sldId id="375" r:id="rId12"/>
    <p:sldId id="376" r:id="rId13"/>
    <p:sldId id="377" r:id="rId14"/>
    <p:sldId id="378" r:id="rId15"/>
    <p:sldId id="383" r:id="rId16"/>
    <p:sldId id="380" r:id="rId17"/>
    <p:sldId id="379" r:id="rId18"/>
    <p:sldId id="381" r:id="rId19"/>
    <p:sldId id="382" r:id="rId20"/>
    <p:sldId id="387" r:id="rId21"/>
    <p:sldId id="386" r:id="rId22"/>
    <p:sldId id="399" r:id="rId23"/>
    <p:sldId id="388" r:id="rId24"/>
    <p:sldId id="389" r:id="rId25"/>
    <p:sldId id="390" r:id="rId26"/>
    <p:sldId id="391" r:id="rId27"/>
    <p:sldId id="385" r:id="rId28"/>
    <p:sldId id="392" r:id="rId29"/>
    <p:sldId id="400" r:id="rId30"/>
    <p:sldId id="401" r:id="rId31"/>
    <p:sldId id="411" r:id="rId32"/>
    <p:sldId id="402" r:id="rId33"/>
    <p:sldId id="412" r:id="rId34"/>
    <p:sldId id="393" r:id="rId35"/>
    <p:sldId id="394" r:id="rId36"/>
    <p:sldId id="413" r:id="rId37"/>
    <p:sldId id="414" r:id="rId38"/>
    <p:sldId id="395" r:id="rId39"/>
    <p:sldId id="415" r:id="rId40"/>
    <p:sldId id="416" r:id="rId41"/>
    <p:sldId id="417" r:id="rId42"/>
    <p:sldId id="418" r:id="rId43"/>
    <p:sldId id="422" r:id="rId44"/>
    <p:sldId id="423" r:id="rId45"/>
    <p:sldId id="419" r:id="rId46"/>
    <p:sldId id="420" r:id="rId47"/>
    <p:sldId id="424" r:id="rId48"/>
    <p:sldId id="425" r:id="rId49"/>
    <p:sldId id="396" r:id="rId50"/>
    <p:sldId id="410" r:id="rId51"/>
    <p:sldId id="406" r:id="rId52"/>
    <p:sldId id="407" r:id="rId53"/>
    <p:sldId id="408" r:id="rId54"/>
    <p:sldId id="409" r:id="rId55"/>
    <p:sldId id="397" r:id="rId56"/>
    <p:sldId id="404" r:id="rId57"/>
    <p:sldId id="40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CD8DA2-1B4A-7249-B826-20CCE8E4C982}">
          <p14:sldIdLst>
            <p14:sldId id="256"/>
            <p14:sldId id="372"/>
            <p14:sldId id="398"/>
            <p14:sldId id="403"/>
            <p14:sldId id="354"/>
            <p14:sldId id="421"/>
            <p14:sldId id="363"/>
            <p14:sldId id="373"/>
            <p14:sldId id="374"/>
            <p14:sldId id="384"/>
            <p14:sldId id="375"/>
            <p14:sldId id="376"/>
            <p14:sldId id="377"/>
            <p14:sldId id="378"/>
            <p14:sldId id="383"/>
            <p14:sldId id="380"/>
            <p14:sldId id="379"/>
            <p14:sldId id="381"/>
            <p14:sldId id="382"/>
            <p14:sldId id="387"/>
            <p14:sldId id="386"/>
            <p14:sldId id="399"/>
            <p14:sldId id="388"/>
            <p14:sldId id="389"/>
            <p14:sldId id="390"/>
            <p14:sldId id="391"/>
            <p14:sldId id="385"/>
            <p14:sldId id="392"/>
            <p14:sldId id="400"/>
            <p14:sldId id="401"/>
            <p14:sldId id="411"/>
            <p14:sldId id="402"/>
            <p14:sldId id="412"/>
            <p14:sldId id="393"/>
            <p14:sldId id="394"/>
            <p14:sldId id="413"/>
            <p14:sldId id="414"/>
            <p14:sldId id="395"/>
            <p14:sldId id="415"/>
            <p14:sldId id="416"/>
            <p14:sldId id="417"/>
            <p14:sldId id="418"/>
            <p14:sldId id="422"/>
            <p14:sldId id="423"/>
            <p14:sldId id="419"/>
            <p14:sldId id="420"/>
            <p14:sldId id="424"/>
            <p14:sldId id="425"/>
            <p14:sldId id="396"/>
            <p14:sldId id="410"/>
            <p14:sldId id="406"/>
            <p14:sldId id="407"/>
            <p14:sldId id="408"/>
            <p14:sldId id="409"/>
            <p14:sldId id="397"/>
            <p14:sldId id="404"/>
            <p14:sldId id="405"/>
          </p14:sldIdLst>
        </p14:section>
        <p14:section name="Next Lesson Preview" id="{7C0DC193-687C-5340-ABBD-7BB86293AF3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F98"/>
    <a:srgbClr val="00FA00"/>
    <a:srgbClr val="FF8AD8"/>
    <a:srgbClr val="6DFC00"/>
    <a:srgbClr val="3B7B50"/>
    <a:srgbClr val="22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9"/>
    <p:restoredTop sz="94674"/>
  </p:normalViewPr>
  <p:slideViewPr>
    <p:cSldViewPr snapToGrid="0" snapToObjects="1" showGuides="1">
      <p:cViewPr>
        <p:scale>
          <a:sx n="142" d="100"/>
          <a:sy n="142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B259A-3B4F-C949-A803-E4C0D62D767E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63B00-5B5D-8A4D-9598-A02E27A6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3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1" r="272" b="13776"/>
          <a:stretch/>
        </p:blipFill>
        <p:spPr>
          <a:xfrm>
            <a:off x="0" y="0"/>
            <a:ext cx="12186458" cy="68580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</a:t>
              </a:r>
              <a:r>
                <a:rPr lang="en-US" b="1" dirty="0" smtClean="0"/>
                <a:t>STAV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20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Content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</a:t>
              </a:r>
              <a:r>
                <a:rPr lang="en-US" b="1" dirty="0" smtClean="0"/>
                <a:t>STAV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894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sic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</a:t>
              </a:r>
              <a:r>
                <a:rPr lang="en-US" b="1" dirty="0" smtClean="0"/>
                <a:t>STAV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5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</a:t>
              </a:r>
              <a:r>
                <a:rPr lang="en-US" b="1" dirty="0" smtClean="0"/>
                <a:t>STAV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18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8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39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370618" cy="168671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7887"/>
            <a:ext cx="7370618" cy="4849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94618" y="2147888"/>
            <a:ext cx="3297382" cy="2282031"/>
          </a:xfrm>
          <a:prstGeom prst="rect">
            <a:avLst/>
          </a:prstGeom>
          <a:solidFill>
            <a:srgbClr val="54AF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02327" y="2147888"/>
            <a:ext cx="110837" cy="2282031"/>
          </a:xfrm>
          <a:prstGeom prst="rect">
            <a:avLst/>
          </a:prstGeom>
          <a:solidFill>
            <a:srgbClr val="54AF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240981" y="2547684"/>
            <a:ext cx="1482437" cy="14824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r>
              <a:rPr lang="en-US" b="1" dirty="0" smtClean="0"/>
              <a:t>STAV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2142"/>
          <a:stretch/>
        </p:blipFill>
        <p:spPr>
          <a:xfrm>
            <a:off x="9550740" y="2863122"/>
            <a:ext cx="867426" cy="8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0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rriculum Expectation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21" y="252414"/>
            <a:ext cx="10450755" cy="811616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735" y="2392288"/>
            <a:ext cx="10761715" cy="3493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r>
              <a:rPr lang="en-US" b="1" dirty="0" smtClean="0"/>
              <a:t>STAV</a:t>
            </a:r>
            <a:endParaRPr lang="en-US" b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1921" y="2078182"/>
            <a:ext cx="11035458" cy="3918790"/>
          </a:xfrm>
          <a:prstGeom prst="rect">
            <a:avLst/>
          </a:prstGeom>
          <a:noFill/>
          <a:ln w="28575">
            <a:solidFill>
              <a:srgbClr val="54A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935584" y="1825769"/>
            <a:ext cx="6328016" cy="399011"/>
          </a:xfrm>
          <a:prstGeom prst="rect">
            <a:avLst/>
          </a:prstGeom>
          <a:solidFill>
            <a:srgbClr val="2230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8100" y="1875113"/>
            <a:ext cx="609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4000" baseline="0" dirty="0" smtClean="0">
                <a:solidFill>
                  <a:srgbClr val="54AF98"/>
                </a:solidFill>
              </a:rPr>
              <a:t>RESOURCES</a:t>
            </a:r>
            <a:endParaRPr lang="en-US" spc="4000" baseline="0" dirty="0">
              <a:solidFill>
                <a:srgbClr val="54AF9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887" y="252413"/>
            <a:ext cx="0" cy="8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38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s Like / Sounds Like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60219" y="1364823"/>
            <a:ext cx="5507182" cy="5119104"/>
            <a:chOff x="360219" y="1364823"/>
            <a:chExt cx="5507182" cy="5119104"/>
          </a:xfrm>
        </p:grpSpPr>
        <p:sp>
          <p:nvSpPr>
            <p:cNvPr id="10" name="Rectangle 9"/>
            <p:cNvSpPr/>
            <p:nvPr userDrawn="1"/>
          </p:nvSpPr>
          <p:spPr>
            <a:xfrm>
              <a:off x="360219" y="1492419"/>
              <a:ext cx="5507182" cy="4991508"/>
            </a:xfrm>
            <a:prstGeom prst="rect">
              <a:avLst/>
            </a:prstGeom>
            <a:noFill/>
            <a:ln w="28575">
              <a:solidFill>
                <a:srgbClr val="54AF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977802" y="1364823"/>
              <a:ext cx="2272016" cy="255191"/>
            </a:xfrm>
            <a:prstGeom prst="rect">
              <a:avLst/>
            </a:prstGeom>
            <a:solidFill>
              <a:srgbClr val="22303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-6350" y="280822"/>
            <a:ext cx="12192000" cy="646331"/>
            <a:chOff x="1" y="696458"/>
            <a:chExt cx="12192000" cy="64633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7398" y="696458"/>
              <a:ext cx="95734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spc="4000" baseline="0" dirty="0" smtClean="0">
                  <a:solidFill>
                    <a:schemeClr val="tx1"/>
                  </a:solidFill>
                </a:rPr>
                <a:t>EXPECTATIONS</a:t>
              </a:r>
              <a:endParaRPr lang="en-US" sz="3600" spc="40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" y="801848"/>
              <a:ext cx="1457398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0660380" y="801848"/>
              <a:ext cx="1531621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24" y="632629"/>
            <a:ext cx="1719580" cy="171958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334824" y="1326158"/>
            <a:ext cx="5507182" cy="5119104"/>
            <a:chOff x="360219" y="1364823"/>
            <a:chExt cx="5507182" cy="511910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60219" y="1492419"/>
              <a:ext cx="5507182" cy="4991508"/>
            </a:xfrm>
            <a:prstGeom prst="rect">
              <a:avLst/>
            </a:prstGeom>
            <a:noFill/>
            <a:ln w="28575">
              <a:solidFill>
                <a:srgbClr val="54AF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977802" y="1364823"/>
              <a:ext cx="2272016" cy="255191"/>
            </a:xfrm>
            <a:prstGeom prst="rect">
              <a:avLst/>
            </a:prstGeom>
            <a:solidFill>
              <a:srgbClr val="22303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44" y="732363"/>
            <a:ext cx="1127046" cy="1442779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6443368" y="2174875"/>
            <a:ext cx="5334843" cy="4195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466544" y="2196140"/>
            <a:ext cx="5335445" cy="4195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863125" y="6030039"/>
            <a:ext cx="6475976" cy="681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2863850" y="6029325"/>
            <a:ext cx="6475413" cy="682625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54AF98"/>
                </a:solidFill>
              </a:defRPr>
            </a:lvl1pPr>
            <a:lvl2pPr marL="457200" indent="0" algn="ctr">
              <a:buNone/>
              <a:defRPr b="1">
                <a:solidFill>
                  <a:srgbClr val="54AF98"/>
                </a:solidFill>
              </a:defRPr>
            </a:lvl2pPr>
            <a:lvl3pPr marL="914400" indent="0" algn="ctr">
              <a:buNone/>
              <a:defRPr b="1">
                <a:solidFill>
                  <a:srgbClr val="54AF98"/>
                </a:solidFill>
              </a:defRPr>
            </a:lvl3pPr>
            <a:lvl4pPr marL="1371600" indent="0" algn="ctr">
              <a:buNone/>
              <a:defRPr b="1">
                <a:solidFill>
                  <a:srgbClr val="54AF98"/>
                </a:solidFill>
              </a:defRPr>
            </a:lvl4pPr>
            <a:lvl5pPr marL="1828800" indent="0" algn="ctr">
              <a:buNone/>
              <a:defRPr b="1">
                <a:solidFill>
                  <a:srgbClr val="54AF98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8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entres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r>
              <a:rPr lang="en-US" b="1" dirty="0" smtClean="0"/>
              <a:t>STAV</a:t>
            </a:r>
            <a:endParaRPr lang="en-US" b="1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86441" y="2406592"/>
            <a:ext cx="11254288" cy="2582909"/>
            <a:chOff x="490255" y="2120347"/>
            <a:chExt cx="11254288" cy="2582909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490255" y="2184724"/>
              <a:ext cx="11254288" cy="2518532"/>
              <a:chOff x="390865" y="2184724"/>
              <a:chExt cx="14580162" cy="2518532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390865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3405044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6419223" y="2184724"/>
                <a:ext cx="2523446" cy="2518532"/>
              </a:xfrm>
              <a:prstGeom prst="rect">
                <a:avLst/>
              </a:prstGeom>
              <a:solidFill>
                <a:srgbClr val="54AF9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9433402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2447581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815404" y="2120347"/>
              <a:ext cx="10642846" cy="156688"/>
              <a:chOff x="716014" y="2120347"/>
              <a:chExt cx="10642846" cy="15668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716014" y="2120347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3037355" y="2136458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713436" y="2128401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10034777" y="2144512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 userDrawn="1"/>
          </p:nvGrpSpPr>
          <p:grpSpPr>
            <a:xfrm>
              <a:off x="2348999" y="3154569"/>
              <a:ext cx="600801" cy="556953"/>
              <a:chOff x="2249609" y="3150523"/>
              <a:chExt cx="600801" cy="556953"/>
            </a:xfrm>
          </p:grpSpPr>
          <p:sp>
            <p:nvSpPr>
              <p:cNvPr id="6" name="Oval 5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23" name="Group 22"/>
            <p:cNvGrpSpPr/>
            <p:nvPr userDrawn="1"/>
          </p:nvGrpSpPr>
          <p:grpSpPr>
            <a:xfrm>
              <a:off x="4670317" y="3155346"/>
              <a:ext cx="600801" cy="556953"/>
              <a:chOff x="2249609" y="3150523"/>
              <a:chExt cx="600801" cy="556953"/>
            </a:xfrm>
          </p:grpSpPr>
          <p:sp>
            <p:nvSpPr>
              <p:cNvPr id="24" name="Oval 23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26" name="Group 25"/>
            <p:cNvGrpSpPr/>
            <p:nvPr userDrawn="1"/>
          </p:nvGrpSpPr>
          <p:grpSpPr>
            <a:xfrm>
              <a:off x="6988809" y="3154051"/>
              <a:ext cx="600801" cy="556953"/>
              <a:chOff x="2249609" y="3150523"/>
              <a:chExt cx="600801" cy="556953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>
              <a:off x="9310127" y="3150782"/>
              <a:ext cx="600801" cy="556953"/>
              <a:chOff x="2249609" y="3150523"/>
              <a:chExt cx="600801" cy="556953"/>
            </a:xfrm>
          </p:grpSpPr>
          <p:sp>
            <p:nvSpPr>
              <p:cNvPr id="30" name="Oval 29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sp>
          <p:nvSpPr>
            <p:cNvPr id="32" name="Block Arc 31"/>
            <p:cNvSpPr/>
            <p:nvPr userDrawn="1"/>
          </p:nvSpPr>
          <p:spPr>
            <a:xfrm>
              <a:off x="5458181" y="3042808"/>
              <a:ext cx="1281588" cy="1169233"/>
            </a:xfrm>
            <a:prstGeom prst="blockArc">
              <a:avLst>
                <a:gd name="adj1" fmla="val 10800000"/>
                <a:gd name="adj2" fmla="val 7"/>
                <a:gd name="adj3" fmla="val 339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0" y="696458"/>
            <a:ext cx="12192001" cy="646331"/>
            <a:chOff x="0" y="696458"/>
            <a:chExt cx="12192001" cy="64633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397831" y="696458"/>
              <a:ext cx="5692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spc="4000" baseline="0" smtClean="0">
                  <a:solidFill>
                    <a:schemeClr val="tx1"/>
                  </a:solidFill>
                </a:rPr>
                <a:t>CENTRES</a:t>
              </a:r>
              <a:endParaRPr lang="en-US" sz="3600" spc="40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801848"/>
              <a:ext cx="3136745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055256" y="801848"/>
              <a:ext cx="3136745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37"/>
          <p:cNvSpPr>
            <a:spLocks noGrp="1"/>
          </p:cNvSpPr>
          <p:nvPr>
            <p:ph type="body" sz="quarter" idx="10"/>
          </p:nvPr>
        </p:nvSpPr>
        <p:spPr>
          <a:xfrm>
            <a:off x="585787" y="2563813"/>
            <a:ext cx="1715549" cy="22717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2901950" y="2563813"/>
            <a:ext cx="1765300" cy="22717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2"/>
          </p:nvPr>
        </p:nvSpPr>
        <p:spPr>
          <a:xfrm>
            <a:off x="7541948" y="2538413"/>
            <a:ext cx="1786202" cy="2381545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9863138" y="2555875"/>
            <a:ext cx="1804987" cy="2363788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5329172" y="3849528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GUIDED</a:t>
            </a:r>
            <a:endParaRPr lang="en-US" sz="2800" b="1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5385148" y="4187265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/>
              <a:t>WITH STAV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entres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r>
              <a:rPr lang="en-US" b="1" dirty="0" smtClean="0"/>
              <a:t>STAV</a:t>
            </a:r>
            <a:endParaRPr lang="en-US" b="1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632164" y="2414646"/>
            <a:ext cx="8927672" cy="2574855"/>
            <a:chOff x="2816871" y="2128401"/>
            <a:chExt cx="8927672" cy="2574855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816871" y="2184724"/>
              <a:ext cx="8927672" cy="2518532"/>
              <a:chOff x="3405044" y="2184724"/>
              <a:chExt cx="11565983" cy="2518532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3405044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6419223" y="2184724"/>
                <a:ext cx="2523446" cy="2518532"/>
              </a:xfrm>
              <a:prstGeom prst="rect">
                <a:avLst/>
              </a:prstGeom>
              <a:solidFill>
                <a:srgbClr val="54AF9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9433402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2447581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3136745" y="2128401"/>
              <a:ext cx="8321505" cy="148634"/>
              <a:chOff x="3037355" y="2128401"/>
              <a:chExt cx="8321505" cy="148634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3037355" y="2136458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713436" y="2128401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10034777" y="2144512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 userDrawn="1"/>
          </p:nvGrpSpPr>
          <p:grpSpPr>
            <a:xfrm>
              <a:off x="4670317" y="3155346"/>
              <a:ext cx="600801" cy="556953"/>
              <a:chOff x="2249609" y="3150523"/>
              <a:chExt cx="600801" cy="556953"/>
            </a:xfrm>
          </p:grpSpPr>
          <p:sp>
            <p:nvSpPr>
              <p:cNvPr id="24" name="Oval 23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26" name="Group 25"/>
            <p:cNvGrpSpPr/>
            <p:nvPr userDrawn="1"/>
          </p:nvGrpSpPr>
          <p:grpSpPr>
            <a:xfrm>
              <a:off x="6988809" y="3154051"/>
              <a:ext cx="600801" cy="556953"/>
              <a:chOff x="2249609" y="3150523"/>
              <a:chExt cx="600801" cy="556953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>
              <a:off x="9310127" y="3150782"/>
              <a:ext cx="600801" cy="556953"/>
              <a:chOff x="2249609" y="3150523"/>
              <a:chExt cx="600801" cy="556953"/>
            </a:xfrm>
          </p:grpSpPr>
          <p:sp>
            <p:nvSpPr>
              <p:cNvPr id="30" name="Oval 29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sp>
          <p:nvSpPr>
            <p:cNvPr id="32" name="Block Arc 31"/>
            <p:cNvSpPr/>
            <p:nvPr userDrawn="1"/>
          </p:nvSpPr>
          <p:spPr>
            <a:xfrm>
              <a:off x="5458181" y="3042808"/>
              <a:ext cx="1281588" cy="1169233"/>
            </a:xfrm>
            <a:prstGeom prst="blockArc">
              <a:avLst>
                <a:gd name="adj1" fmla="val 10800000"/>
                <a:gd name="adj2" fmla="val 7"/>
                <a:gd name="adj3" fmla="val 339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0" y="696458"/>
            <a:ext cx="12192001" cy="646331"/>
            <a:chOff x="0" y="696458"/>
            <a:chExt cx="12192001" cy="64633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397831" y="696458"/>
              <a:ext cx="5692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spc="4000" baseline="0" smtClean="0">
                  <a:solidFill>
                    <a:schemeClr val="tx1"/>
                  </a:solidFill>
                </a:rPr>
                <a:t>CENTRES</a:t>
              </a:r>
              <a:endParaRPr lang="en-US" sz="3600" spc="40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801848"/>
              <a:ext cx="3136745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055256" y="801848"/>
              <a:ext cx="3136745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1721057" y="2563813"/>
            <a:ext cx="1765300" cy="2271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2"/>
          </p:nvPr>
        </p:nvSpPr>
        <p:spPr>
          <a:xfrm>
            <a:off x="6361055" y="2538413"/>
            <a:ext cx="1786202" cy="238154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8682245" y="2555875"/>
            <a:ext cx="1804987" cy="2363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4148279" y="3849528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GUIDED</a:t>
            </a:r>
            <a:endParaRPr lang="en-US" sz="2800" b="1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4204255" y="4187265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/>
              <a:t>WITH STAV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6028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res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r>
              <a:rPr lang="en-US" b="1" dirty="0" smtClean="0"/>
              <a:t>STAV</a:t>
            </a:r>
            <a:endParaRPr lang="en-US" b="1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795472" y="2414646"/>
            <a:ext cx="6601056" cy="2574855"/>
            <a:chOff x="2816871" y="2128401"/>
            <a:chExt cx="6601056" cy="2574855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816871" y="2184724"/>
              <a:ext cx="6601056" cy="2518532"/>
              <a:chOff x="3405044" y="2184724"/>
              <a:chExt cx="8551804" cy="2518532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3405044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6419223" y="2184724"/>
                <a:ext cx="2523446" cy="2518532"/>
              </a:xfrm>
              <a:prstGeom prst="rect">
                <a:avLst/>
              </a:prstGeom>
              <a:solidFill>
                <a:srgbClr val="54AF9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9433402" y="2184724"/>
                <a:ext cx="2523446" cy="2518532"/>
              </a:xfrm>
              <a:prstGeom prst="rect">
                <a:avLst/>
              </a:prstGeom>
              <a:noFill/>
              <a:ln w="28575">
                <a:solidFill>
                  <a:srgbClr val="54AF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3136745" y="2128401"/>
              <a:ext cx="6000164" cy="140580"/>
              <a:chOff x="3037355" y="2128401"/>
              <a:chExt cx="6000164" cy="140580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3037355" y="2136458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713436" y="2128401"/>
                <a:ext cx="1324083" cy="132523"/>
              </a:xfrm>
              <a:prstGeom prst="rect">
                <a:avLst/>
              </a:prstGeom>
              <a:solidFill>
                <a:srgbClr val="22303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 userDrawn="1"/>
          </p:nvGrpSpPr>
          <p:grpSpPr>
            <a:xfrm>
              <a:off x="4670317" y="3155346"/>
              <a:ext cx="600801" cy="556953"/>
              <a:chOff x="2249609" y="3150523"/>
              <a:chExt cx="600801" cy="556953"/>
            </a:xfrm>
          </p:grpSpPr>
          <p:sp>
            <p:nvSpPr>
              <p:cNvPr id="24" name="Oval 23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26" name="Group 25"/>
            <p:cNvGrpSpPr/>
            <p:nvPr userDrawn="1"/>
          </p:nvGrpSpPr>
          <p:grpSpPr>
            <a:xfrm>
              <a:off x="6988809" y="3154051"/>
              <a:ext cx="600801" cy="556953"/>
              <a:chOff x="2249609" y="3150523"/>
              <a:chExt cx="600801" cy="556953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249609" y="3150523"/>
                <a:ext cx="556953" cy="556953"/>
              </a:xfrm>
              <a:prstGeom prst="ellipse">
                <a:avLst/>
              </a:prstGeom>
              <a:solidFill>
                <a:srgbClr val="54AF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2271405" y="3165501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Georgia" charset="0"/>
                    <a:ea typeface="Georgia" charset="0"/>
                    <a:cs typeface="Georgia" charset="0"/>
                  </a:rPr>
                  <a:t>&gt;&gt;</a:t>
                </a:r>
                <a:endParaRPr lang="en-US" sz="2400" dirty="0">
                  <a:latin typeface="Georgia" charset="0"/>
                  <a:ea typeface="Georgia" charset="0"/>
                  <a:cs typeface="Georgia" charset="0"/>
                </a:endParaRPr>
              </a:p>
            </p:txBody>
          </p:sp>
        </p:grpSp>
        <p:sp>
          <p:nvSpPr>
            <p:cNvPr id="32" name="Block Arc 31"/>
            <p:cNvSpPr/>
            <p:nvPr userDrawn="1"/>
          </p:nvSpPr>
          <p:spPr>
            <a:xfrm>
              <a:off x="5458181" y="3042808"/>
              <a:ext cx="1281588" cy="1169233"/>
            </a:xfrm>
            <a:prstGeom prst="blockArc">
              <a:avLst>
                <a:gd name="adj1" fmla="val 10800000"/>
                <a:gd name="adj2" fmla="val 7"/>
                <a:gd name="adj3" fmla="val 339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0" y="696458"/>
            <a:ext cx="12192001" cy="646331"/>
            <a:chOff x="0" y="696458"/>
            <a:chExt cx="12192001" cy="64633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397831" y="696458"/>
              <a:ext cx="5692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spc="4000" baseline="0" smtClean="0">
                  <a:solidFill>
                    <a:schemeClr val="tx1"/>
                  </a:solidFill>
                </a:rPr>
                <a:t>CENTRES</a:t>
              </a:r>
              <a:endParaRPr lang="en-US" sz="3600" spc="40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801848"/>
              <a:ext cx="3136745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055256" y="801848"/>
              <a:ext cx="3136745" cy="454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2884365" y="2563813"/>
            <a:ext cx="1765300" cy="2271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2"/>
          </p:nvPr>
        </p:nvSpPr>
        <p:spPr>
          <a:xfrm>
            <a:off x="7524363" y="2538413"/>
            <a:ext cx="1786202" cy="238154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5" name="TextBox 44"/>
          <p:cNvSpPr txBox="1"/>
          <p:nvPr userDrawn="1"/>
        </p:nvSpPr>
        <p:spPr>
          <a:xfrm>
            <a:off x="5311587" y="3849528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GUIDED</a:t>
            </a:r>
            <a:endParaRPr lang="en-US" sz="2800" b="1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5367563" y="4187265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/>
              <a:t>WITH STAV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0965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Bold Title">
    <p:bg>
      <p:bgPr>
        <a:solidFill>
          <a:srgbClr val="223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1" r="272" b="13776"/>
          <a:stretch/>
        </p:blipFill>
        <p:spPr>
          <a:xfrm>
            <a:off x="0" y="0"/>
            <a:ext cx="12186458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52244"/>
            <a:ext cx="12192000" cy="1690909"/>
          </a:xfrm>
          <a:prstGeom prst="rect">
            <a:avLst/>
          </a:prstGeom>
          <a:solidFill>
            <a:srgbClr val="54AF98">
              <a:alpha val="7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21" y="617322"/>
            <a:ext cx="11215526" cy="1160751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735" y="2392288"/>
            <a:ext cx="10761715" cy="34931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</a:t>
              </a:r>
              <a:r>
                <a:rPr lang="en-US" b="1" dirty="0" smtClean="0"/>
                <a:t>STAV</a:t>
              </a:r>
              <a:endParaRPr lang="en-US" b="1" dirty="0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48887" y="235788"/>
            <a:ext cx="0" cy="1958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5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2F3D-E558-5644-BB89-D8E91F2E11E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8EE7-1827-AC4B-9377-12505B4D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49" r:id="rId3"/>
    <p:sldLayoutId id="2147483662" r:id="rId4"/>
    <p:sldLayoutId id="2147483667" r:id="rId5"/>
    <p:sldLayoutId id="2147483664" r:id="rId6"/>
    <p:sldLayoutId id="2147483665" r:id="rId7"/>
    <p:sldLayoutId id="2147483666" r:id="rId8"/>
    <p:sldLayoutId id="2147483663" r:id="rId9"/>
    <p:sldLayoutId id="2147483668" r:id="rId10"/>
    <p:sldLayoutId id="2147483650" r:id="rId11"/>
    <p:sldLayoutId id="2147483669" r:id="rId12"/>
    <p:sldLayoutId id="2147483670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tiff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1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tiff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5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dirty="0" smtClean="0"/>
              <a:t>EXCEL AS A MARKBOOK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CONNECT TECH CONFERENCE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77" y="3429000"/>
            <a:ext cx="3788421" cy="3332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429919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12:35 - 1:20</a:t>
            </a:r>
            <a:endParaRPr lang="mr-IN" b="1" i="0">
              <a:solidFill>
                <a:srgbClr val="FFFFFF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2644169"/>
            <a:ext cx="6192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6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SUBJECTS</a:t>
            </a:r>
            <a:endParaRPr lang="en-US" sz="9600" b="1" dirty="0">
              <a:solidFill>
                <a:prstClr val="white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5" y="704467"/>
            <a:ext cx="9085394" cy="5449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0469" y="5422193"/>
            <a:ext cx="6297123" cy="662066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3446" y="528376"/>
            <a:ext cx="5187846" cy="2735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how to</a:t>
            </a:r>
            <a:r>
              <a:rPr lang="mr-IN" sz="6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CA" sz="6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6000" b="1" dirty="0" smtClean="0">
                <a:solidFill>
                  <a:srgbClr val="54AF98"/>
                </a:solidFill>
              </a:rPr>
              <a:t>MULTIPLE</a:t>
            </a:r>
          </a:p>
          <a:p>
            <a:r>
              <a:rPr lang="en-CA" sz="6000" b="1" dirty="0" smtClean="0">
                <a:solidFill>
                  <a:srgbClr val="54AF98"/>
                </a:solidFill>
              </a:rPr>
              <a:t>SUBJECTS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406" y="3638281"/>
            <a:ext cx="3973189" cy="32197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4000" dirty="0" smtClean="0"/>
              <a:t>Excel term: </a:t>
            </a:r>
            <a:r>
              <a:rPr lang="en-CA" sz="3200" b="1" dirty="0" smtClean="0"/>
              <a:t>“worksheets”</a:t>
            </a:r>
            <a:endParaRPr lang="en-CA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1760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1" y="-4779819"/>
            <a:ext cx="11134437" cy="10752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43743" y="5186664"/>
            <a:ext cx="1634840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81052" y="3731937"/>
            <a:ext cx="2521530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81476" y="4189861"/>
            <a:ext cx="1324534" cy="1324534"/>
            <a:chOff x="2981476" y="4189861"/>
            <a:chExt cx="1324534" cy="1324534"/>
          </a:xfrm>
        </p:grpSpPr>
        <p:sp>
          <p:nvSpPr>
            <p:cNvPr id="7" name="Oval 6"/>
            <p:cNvSpPr/>
            <p:nvPr/>
          </p:nvSpPr>
          <p:spPr>
            <a:xfrm>
              <a:off x="2981476" y="4189861"/>
              <a:ext cx="1324534" cy="1324534"/>
            </a:xfrm>
            <a:prstGeom prst="ellipse">
              <a:avLst/>
            </a:prstGeom>
            <a:solidFill>
              <a:srgbClr val="54AF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837" y="4321222"/>
              <a:ext cx="1061812" cy="1061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57200"/>
            <a:ext cx="10121900" cy="5930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9630" y="5251645"/>
            <a:ext cx="2235266" cy="73703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31" y="429654"/>
            <a:ext cx="8851900" cy="568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0419" y="5212422"/>
            <a:ext cx="1634840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98152" y="4215619"/>
            <a:ext cx="1324534" cy="1324534"/>
            <a:chOff x="2981476" y="4189861"/>
            <a:chExt cx="1324534" cy="1324534"/>
          </a:xfrm>
        </p:grpSpPr>
        <p:sp>
          <p:nvSpPr>
            <p:cNvPr id="6" name="Oval 5"/>
            <p:cNvSpPr/>
            <p:nvPr/>
          </p:nvSpPr>
          <p:spPr>
            <a:xfrm>
              <a:off x="2981476" y="4189861"/>
              <a:ext cx="1324534" cy="1324534"/>
            </a:xfrm>
            <a:prstGeom prst="ellipse">
              <a:avLst/>
            </a:prstGeom>
            <a:solidFill>
              <a:srgbClr val="54AF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837" y="4321222"/>
              <a:ext cx="1061812" cy="106181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845456" y="3462522"/>
            <a:ext cx="2521530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2644169"/>
            <a:ext cx="6192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6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FILTER</a:t>
            </a:r>
            <a:endParaRPr lang="en-US" sz="9600" b="1" dirty="0">
              <a:solidFill>
                <a:prstClr val="white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48" y="194130"/>
            <a:ext cx="6362072" cy="613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5916" y="1947758"/>
            <a:ext cx="6297123" cy="473471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3446" y="528375"/>
            <a:ext cx="5187846" cy="4468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what is</a:t>
            </a:r>
            <a:r>
              <a:rPr lang="mr-IN" sz="6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CA" sz="6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6000" b="1" dirty="0" smtClean="0">
                <a:solidFill>
                  <a:srgbClr val="54AF98"/>
                </a:solidFill>
              </a:rPr>
              <a:t>FILTER?</a:t>
            </a:r>
            <a:endParaRPr lang="en-US" sz="6000" b="1" dirty="0">
              <a:solidFill>
                <a:srgbClr val="54A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84" y="193181"/>
            <a:ext cx="6362072" cy="613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0238" y="1893195"/>
            <a:ext cx="478071" cy="539061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2627" y="1893195"/>
            <a:ext cx="5512386" cy="539061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1999" y="2524260"/>
            <a:ext cx="2479960" cy="3503053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4863" y="2950369"/>
            <a:ext cx="1125791" cy="37164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22873" y="2950369"/>
            <a:ext cx="1125791" cy="37164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9083" y="4011048"/>
            <a:ext cx="1125791" cy="37164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3446" y="528375"/>
            <a:ext cx="5187846" cy="4468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what is</a:t>
            </a:r>
            <a:r>
              <a:rPr lang="mr-IN" sz="6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CA" sz="6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6000" b="1" dirty="0" smtClean="0">
                <a:solidFill>
                  <a:srgbClr val="54AF98"/>
                </a:solidFill>
              </a:rPr>
              <a:t>FILTER?</a:t>
            </a:r>
            <a:endParaRPr lang="en-US" sz="6000" b="1" dirty="0">
              <a:solidFill>
                <a:srgbClr val="54A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446" y="528375"/>
            <a:ext cx="3142639" cy="2240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why</a:t>
            </a:r>
          </a:p>
          <a:p>
            <a:r>
              <a:rPr lang="en-CA" sz="6000" b="1" dirty="0" smtClean="0">
                <a:solidFill>
                  <a:srgbClr val="54AF98"/>
                </a:solidFill>
              </a:rPr>
              <a:t>FILTER?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31087" y="528374"/>
            <a:ext cx="8160913" cy="6065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5400" dirty="0"/>
              <a:t>Sort by first </a:t>
            </a:r>
            <a:r>
              <a:rPr lang="en-CA" sz="5400" dirty="0" smtClean="0"/>
              <a:t>name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CA" sz="2800" dirty="0" smtClean="0"/>
              <a:t>Everyday</a:t>
            </a:r>
            <a:endParaRPr lang="en-CA" sz="2800" dirty="0"/>
          </a:p>
          <a:p>
            <a:pPr marL="685800" indent="-685800">
              <a:buFont typeface="Arial" charset="0"/>
              <a:buChar char="•"/>
            </a:pPr>
            <a:r>
              <a:rPr lang="en-CA" sz="5400" dirty="0" smtClean="0"/>
              <a:t>Sort by last name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US" sz="2800" dirty="0" smtClean="0"/>
              <a:t>Report Cards</a:t>
            </a:r>
          </a:p>
          <a:p>
            <a:pPr marL="685800" indent="-685800">
              <a:buFont typeface="Arial" charset="0"/>
              <a:buChar char="•"/>
            </a:pPr>
            <a:r>
              <a:rPr lang="en-CA" sz="5400" dirty="0"/>
              <a:t>Sort by </a:t>
            </a:r>
            <a:r>
              <a:rPr lang="en-CA" sz="5400" dirty="0" smtClean="0"/>
              <a:t>marks/ levels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CA" sz="2800" dirty="0" smtClean="0"/>
              <a:t>Levelled grouping</a:t>
            </a:r>
          </a:p>
          <a:p>
            <a:pPr marL="685800" indent="-685800">
              <a:buFont typeface="Arial" charset="0"/>
              <a:buChar char="•"/>
            </a:pPr>
            <a:r>
              <a:rPr lang="en-CA" sz="5400" dirty="0" smtClean="0"/>
              <a:t>Isolate only 1 student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CA" sz="2800" dirty="0" smtClean="0"/>
              <a:t>Privacy during conferencing</a:t>
            </a:r>
            <a:endParaRPr lang="en-CA" sz="2800" dirty="0"/>
          </a:p>
          <a:p>
            <a:pPr marL="685800" indent="-685800">
              <a:buFont typeface="Arial" charset="0"/>
              <a:buChar char="•"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160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0" y="167425"/>
            <a:ext cx="7250918" cy="6156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4429" y="4623515"/>
            <a:ext cx="2859110" cy="104014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2524" y="2353442"/>
            <a:ext cx="929481" cy="241818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3446" y="528375"/>
            <a:ext cx="3786582" cy="29006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b="1" dirty="0" smtClean="0">
                <a:solidFill>
                  <a:srgbClr val="54AF98"/>
                </a:solidFill>
              </a:rPr>
              <a:t>isolate</a:t>
            </a:r>
          </a:p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for privacy</a:t>
            </a:r>
            <a:endParaRPr lang="en-CA" sz="6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3539" y="2754554"/>
            <a:ext cx="3771419" cy="241818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718" y="3614390"/>
            <a:ext cx="3973189" cy="32197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4000" dirty="0" smtClean="0"/>
              <a:t>No other students’ marks can be seen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30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92"/>
            <a:ext cx="11816088" cy="69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56" y="185236"/>
            <a:ext cx="8007618" cy="6487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9775" y="3644723"/>
            <a:ext cx="8674698" cy="302804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899" y="2350952"/>
            <a:ext cx="3515362" cy="32197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4000" dirty="0" smtClean="0"/>
              <a:t>Click on </a:t>
            </a:r>
            <a:br>
              <a:rPr lang="en-CA" sz="4000" dirty="0" smtClean="0"/>
            </a:br>
            <a:r>
              <a:rPr lang="en-CA" sz="4000" dirty="0" smtClean="0"/>
              <a:t>any cell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CA" sz="2400" dirty="0" smtClean="0"/>
              <a:t>Row 2 or lower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645499" y="4172755"/>
            <a:ext cx="708338" cy="553791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99" y="528375"/>
            <a:ext cx="5187846" cy="4468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how to</a:t>
            </a:r>
            <a:r>
              <a:rPr lang="mr-IN" sz="6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CA" sz="6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6000" b="1" dirty="0" smtClean="0">
                <a:solidFill>
                  <a:srgbClr val="54AF98"/>
                </a:solidFill>
              </a:rPr>
              <a:t>FILTER</a:t>
            </a:r>
            <a:endParaRPr lang="en-US" sz="6000" b="1" dirty="0">
              <a:solidFill>
                <a:srgbClr val="54A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p" bldLvl="3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09048"/>
            <a:ext cx="101092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880" y="4805681"/>
            <a:ext cx="762001" cy="72570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41986" y="785610"/>
            <a:ext cx="881736" cy="73839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96681" y="1154804"/>
            <a:ext cx="1166657" cy="1111317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609600"/>
            <a:ext cx="99695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2081" y="5008880"/>
            <a:ext cx="680720" cy="60960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41986" y="785610"/>
            <a:ext cx="881736" cy="73839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96681" y="1154804"/>
            <a:ext cx="1166657" cy="1111317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17" t="14190" r="30789" b="13303"/>
          <a:stretch/>
        </p:blipFill>
        <p:spPr>
          <a:xfrm>
            <a:off x="631065" y="1412104"/>
            <a:ext cx="3078051" cy="3683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95049" y="420430"/>
            <a:ext cx="7347454" cy="32197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4000" dirty="0" smtClean="0"/>
              <a:t>It will only filter from </a:t>
            </a:r>
            <a:r>
              <a:rPr lang="en-CA" sz="4000" b="1" dirty="0" smtClean="0"/>
              <a:t>LEFT to RIGHT</a:t>
            </a:r>
            <a:endParaRPr lang="en-CA" sz="4000" dirty="0" smtClean="0"/>
          </a:p>
          <a:p>
            <a:pPr marL="685800" indent="-685800">
              <a:buFont typeface="Arial" charset="0"/>
              <a:buChar char="•"/>
            </a:pPr>
            <a:r>
              <a:rPr lang="en-CA" sz="4000" dirty="0" smtClean="0"/>
              <a:t>It will </a:t>
            </a:r>
            <a:r>
              <a:rPr lang="en-CA" sz="4000" b="1" dirty="0" smtClean="0"/>
              <a:t>STOP</a:t>
            </a:r>
            <a:r>
              <a:rPr lang="en-CA" sz="4000" dirty="0" smtClean="0"/>
              <a:t> when it gets to an empty cell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45" y="2933163"/>
            <a:ext cx="6121400" cy="638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5504" y="4893972"/>
            <a:ext cx="3773509" cy="196402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00821" y="5988676"/>
            <a:ext cx="564523" cy="52266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8654" y="5988676"/>
            <a:ext cx="564523" cy="52266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265" y="1097280"/>
            <a:ext cx="3058851" cy="30711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WARNING!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26" y="2306526"/>
            <a:ext cx="8205982" cy="3949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817" t="14190" r="30789" b="13303"/>
          <a:stretch/>
        </p:blipFill>
        <p:spPr>
          <a:xfrm>
            <a:off x="631065" y="1412104"/>
            <a:ext cx="3078051" cy="3683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37708" y="341893"/>
            <a:ext cx="7933387" cy="32197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4000" b="1" dirty="0" smtClean="0"/>
              <a:t>MY SOLUTION: </a:t>
            </a:r>
            <a:r>
              <a:rPr lang="en-CA" sz="4000" dirty="0" smtClean="0"/>
              <a:t>put a period in each cell of Row 1 as </a:t>
            </a:r>
            <a:r>
              <a:rPr lang="en-CA" sz="4000" smtClean="0"/>
              <a:t>a placeholder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10636" y="3710323"/>
            <a:ext cx="7163077" cy="131364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7827" y="4486275"/>
            <a:ext cx="309779" cy="32197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7792" y="4486275"/>
            <a:ext cx="309779" cy="32197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0265" y="1097280"/>
            <a:ext cx="3058851" cy="30711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WARNING!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446" y="528375"/>
            <a:ext cx="3142639" cy="2240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why</a:t>
            </a:r>
          </a:p>
          <a:p>
            <a:r>
              <a:rPr lang="en-CA" sz="6000" b="1" dirty="0" smtClean="0">
                <a:solidFill>
                  <a:srgbClr val="54AF98"/>
                </a:solidFill>
              </a:rPr>
              <a:t>FILTER?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31087" y="528374"/>
            <a:ext cx="8160913" cy="6065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5400" dirty="0"/>
              <a:t>Sort by first </a:t>
            </a:r>
            <a:r>
              <a:rPr lang="en-CA" sz="5400" dirty="0" smtClean="0"/>
              <a:t>name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CA" sz="2800" dirty="0" smtClean="0"/>
              <a:t>Everyday</a:t>
            </a:r>
            <a:endParaRPr lang="en-CA" sz="2800" dirty="0"/>
          </a:p>
          <a:p>
            <a:pPr marL="685800" indent="-685800">
              <a:buFont typeface="Arial" charset="0"/>
              <a:buChar char="•"/>
            </a:pPr>
            <a:r>
              <a:rPr lang="en-CA" sz="5400" dirty="0" smtClean="0"/>
              <a:t>Sort by last name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US" sz="2800" dirty="0" smtClean="0"/>
              <a:t>Report Cards</a:t>
            </a:r>
          </a:p>
          <a:p>
            <a:pPr marL="685800" indent="-685800">
              <a:buFont typeface="Arial" charset="0"/>
              <a:buChar char="•"/>
            </a:pPr>
            <a:r>
              <a:rPr lang="en-CA" sz="5400" dirty="0"/>
              <a:t>Sort by </a:t>
            </a:r>
            <a:r>
              <a:rPr lang="en-CA" sz="5400" dirty="0" smtClean="0"/>
              <a:t>marks/ levels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CA" sz="2800" dirty="0" smtClean="0"/>
              <a:t>Levelled grouping</a:t>
            </a:r>
          </a:p>
          <a:p>
            <a:pPr marL="685800" indent="-685800">
              <a:buFont typeface="Arial" charset="0"/>
              <a:buChar char="•"/>
            </a:pPr>
            <a:r>
              <a:rPr lang="en-CA" sz="5400" dirty="0" smtClean="0"/>
              <a:t>Isolate only 1 student</a:t>
            </a:r>
          </a:p>
          <a:p>
            <a:pPr marL="1600200" lvl="2" indent="-685800">
              <a:buFont typeface="Arial" charset="0"/>
              <a:buChar char="•"/>
            </a:pPr>
            <a:r>
              <a:rPr lang="en-CA" sz="2800" dirty="0" smtClean="0"/>
              <a:t>Privacy during conferencing</a:t>
            </a:r>
            <a:endParaRPr lang="en-CA" sz="2800" dirty="0"/>
          </a:p>
          <a:p>
            <a:pPr marL="685800" indent="-685800">
              <a:buFont typeface="Arial" charset="0"/>
              <a:buChar char="•"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44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0" y="167425"/>
            <a:ext cx="7250918" cy="6156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4429" y="4623515"/>
            <a:ext cx="2859110" cy="104014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2524" y="2353442"/>
            <a:ext cx="929481" cy="241818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3446" y="528375"/>
            <a:ext cx="3786582" cy="29006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b="1" dirty="0" smtClean="0">
                <a:solidFill>
                  <a:srgbClr val="54AF98"/>
                </a:solidFill>
              </a:rPr>
              <a:t>isolate</a:t>
            </a:r>
          </a:p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for privacy</a:t>
            </a:r>
            <a:endParaRPr lang="en-CA" sz="6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3539" y="2754554"/>
            <a:ext cx="3771419" cy="241818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718" y="3614390"/>
            <a:ext cx="3973189" cy="32197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4000" dirty="0" smtClean="0"/>
              <a:t>No other students’ marks can be seen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47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2644169"/>
            <a:ext cx="6192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AVERAGES</a:t>
            </a:r>
            <a:endParaRPr lang="en-US" sz="8800" b="1" dirty="0">
              <a:solidFill>
                <a:prstClr val="white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2" y="181913"/>
            <a:ext cx="10623532" cy="7615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668959"/>
            <a:ext cx="4320209" cy="51890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49947" y="3733800"/>
            <a:ext cx="1166191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7803" y="1185253"/>
            <a:ext cx="1452908" cy="662126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9025" y="1813917"/>
            <a:ext cx="3973189" cy="503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 smtClean="0"/>
              <a:t>TYPE INTO FORMULA BOX</a:t>
            </a:r>
          </a:p>
          <a:p>
            <a:pPr marL="685800" indent="-685800">
              <a:buFont typeface="Arial" charset="0"/>
              <a:buChar char="•"/>
            </a:pPr>
            <a:r>
              <a:rPr lang="en-CA" sz="4000" dirty="0" smtClean="0">
                <a:solidFill>
                  <a:srgbClr val="7030A0"/>
                </a:solidFill>
              </a:rPr>
              <a:t>=AVERAGE(</a:t>
            </a:r>
          </a:p>
        </p:txBody>
      </p:sp>
    </p:spTree>
    <p:extLst>
      <p:ext uri="{BB962C8B-B14F-4D97-AF65-F5344CB8AC3E}">
        <p14:creationId xmlns:p14="http://schemas.microsoft.com/office/powerpoint/2010/main" val="13742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2" y="181913"/>
            <a:ext cx="10261761" cy="7358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68959"/>
            <a:ext cx="4320209" cy="51890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9025" y="1813917"/>
            <a:ext cx="3973189" cy="503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 smtClean="0"/>
              <a:t>TYPE INTO FORMULA BOX</a:t>
            </a:r>
          </a:p>
          <a:p>
            <a:pPr marL="685800" indent="-685800">
              <a:buFont typeface="Arial" charset="0"/>
              <a:buChar char="•"/>
            </a:pPr>
            <a:r>
              <a:rPr lang="en-CA" sz="4000" dirty="0" smtClean="0">
                <a:solidFill>
                  <a:srgbClr val="7030A0"/>
                </a:solidFill>
              </a:rPr>
              <a:t>=AVERAGE(</a:t>
            </a:r>
          </a:p>
          <a:p>
            <a:pPr marL="685800" indent="-685800">
              <a:buFont typeface="Arial" charset="0"/>
              <a:buChar char="•"/>
            </a:pPr>
            <a:endParaRPr lang="en-CA" sz="4000" b="1" dirty="0"/>
          </a:p>
          <a:p>
            <a:r>
              <a:rPr lang="en-CA" sz="4000" b="1" dirty="0" smtClean="0">
                <a:solidFill>
                  <a:srgbClr val="7030A0"/>
                </a:solidFill>
              </a:rPr>
              <a:t>HOLD CTRL </a:t>
            </a:r>
            <a:r>
              <a:rPr lang="en-CA" sz="4000" b="1" dirty="0" smtClean="0"/>
              <a:t>AND </a:t>
            </a:r>
            <a:r>
              <a:rPr lang="en-CA" sz="4000" b="1" dirty="0" smtClean="0">
                <a:solidFill>
                  <a:srgbClr val="7030A0"/>
                </a:solidFill>
              </a:rPr>
              <a:t>CLICK</a:t>
            </a:r>
            <a:r>
              <a:rPr lang="en-CA" sz="4000" b="1" dirty="0" smtClean="0"/>
              <a:t> THE MARKS YOU WANT TO AVERAGE</a:t>
            </a:r>
            <a:endParaRPr lang="en-CA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499757" y="3670215"/>
            <a:ext cx="4796103" cy="662126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GRAB THE RESOURCE AT: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921" y="2392288"/>
            <a:ext cx="11036983" cy="3493122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MrStav.ca</a:t>
            </a:r>
            <a:r>
              <a:rPr lang="en-US" sz="8000" dirty="0" smtClean="0"/>
              <a:t>/</a:t>
            </a:r>
            <a:r>
              <a:rPr lang="en-US" sz="8000" b="1" dirty="0" smtClean="0"/>
              <a:t>connect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124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3840" y="910575"/>
            <a:ext cx="3973189" cy="503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 smtClean="0"/>
              <a:t>These coloured borders will tell you what you have selected.</a:t>
            </a:r>
          </a:p>
          <a:p>
            <a:endParaRPr lang="en-CA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288997" y="659819"/>
            <a:ext cx="4421934" cy="2474118"/>
            <a:chOff x="213728" y="2191941"/>
            <a:chExt cx="4421934" cy="2474118"/>
          </a:xfrm>
        </p:grpSpPr>
        <p:sp>
          <p:nvSpPr>
            <p:cNvPr id="8" name="Rectangle 7"/>
            <p:cNvSpPr/>
            <p:nvPr/>
          </p:nvSpPr>
          <p:spPr>
            <a:xfrm>
              <a:off x="500061" y="2493169"/>
              <a:ext cx="3849268" cy="1871662"/>
            </a:xfrm>
            <a:prstGeom prst="rect">
              <a:avLst/>
            </a:prstGeom>
            <a:noFill/>
            <a:ln w="161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62996" y="4063603"/>
              <a:ext cx="572666" cy="602456"/>
            </a:xfrm>
            <a:prstGeom prst="rect">
              <a:avLst/>
            </a:prstGeom>
            <a:solidFill>
              <a:srgbClr val="FF000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728" y="4063603"/>
              <a:ext cx="572666" cy="602456"/>
            </a:xfrm>
            <a:prstGeom prst="rect">
              <a:avLst/>
            </a:prstGeom>
            <a:solidFill>
              <a:srgbClr val="FF000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62996" y="2191941"/>
              <a:ext cx="572666" cy="602456"/>
            </a:xfrm>
            <a:prstGeom prst="rect">
              <a:avLst/>
            </a:prstGeom>
            <a:solidFill>
              <a:srgbClr val="FF000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3728" y="2191941"/>
              <a:ext cx="572666" cy="602456"/>
            </a:xfrm>
            <a:prstGeom prst="rect">
              <a:avLst/>
            </a:prstGeom>
            <a:solidFill>
              <a:srgbClr val="FF000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88997" y="3568671"/>
            <a:ext cx="4421934" cy="2474118"/>
            <a:chOff x="213728" y="2191941"/>
            <a:chExt cx="4421934" cy="2474118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500061" y="2493169"/>
              <a:ext cx="3849268" cy="1871662"/>
            </a:xfrm>
            <a:prstGeom prst="rect">
              <a:avLst/>
            </a:prstGeom>
            <a:noFill/>
            <a:ln w="1619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62996" y="4063603"/>
              <a:ext cx="572666" cy="602456"/>
            </a:xfrm>
            <a:prstGeom prst="rect">
              <a:avLst/>
            </a:prstGeom>
            <a:grpFill/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728" y="4063603"/>
              <a:ext cx="572666" cy="602456"/>
            </a:xfrm>
            <a:prstGeom prst="rect">
              <a:avLst/>
            </a:prstGeom>
            <a:grpFill/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62996" y="2191941"/>
              <a:ext cx="572666" cy="602456"/>
            </a:xfrm>
            <a:prstGeom prst="rect">
              <a:avLst/>
            </a:prstGeom>
            <a:grpFill/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728" y="2191941"/>
              <a:ext cx="572666" cy="602456"/>
            </a:xfrm>
            <a:prstGeom prst="rect">
              <a:avLst/>
            </a:prstGeom>
            <a:grpFill/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7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2" y="181912"/>
            <a:ext cx="10296938" cy="7397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83" y="4262120"/>
            <a:ext cx="2328743" cy="2191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83" y="4353560"/>
            <a:ext cx="2328743" cy="2191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59" y="4353559"/>
            <a:ext cx="2328743" cy="21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241214"/>
            <a:ext cx="10261761" cy="7339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68959"/>
            <a:ext cx="4691270" cy="51890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9025" y="1813917"/>
            <a:ext cx="4373218" cy="503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 smtClean="0"/>
              <a:t>IT WILL NOW AUTOMATICALLY CHANGE THE MARK IF YOUR DATA CHANGES</a:t>
            </a:r>
          </a:p>
          <a:p>
            <a:pPr marL="571500" indent="-571500">
              <a:buFont typeface="Arial" charset="0"/>
              <a:buChar char="•"/>
            </a:pPr>
            <a:r>
              <a:rPr lang="en-CA" sz="2800" dirty="0" smtClean="0">
                <a:solidFill>
                  <a:srgbClr val="7030A0"/>
                </a:solidFill>
              </a:rPr>
              <a:t>TIP: let students see the impact “Bumping Up” their work can have on their mark.</a:t>
            </a:r>
            <a:endParaRPr lang="en-CA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1895" y="3654287"/>
            <a:ext cx="1166191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1192" y="1395537"/>
            <a:ext cx="8009615" cy="40669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dirty="0" smtClean="0"/>
              <a:t>NOW YOU CAN </a:t>
            </a:r>
            <a:r>
              <a:rPr lang="en-CA" sz="5400" b="1" dirty="0" smtClean="0"/>
              <a:t>APPLY THAT FORMULA </a:t>
            </a:r>
            <a:r>
              <a:rPr lang="en-CA" sz="5400" dirty="0" smtClean="0"/>
              <a:t>TO</a:t>
            </a:r>
            <a:r>
              <a:rPr lang="en-CA" sz="5400" b="1" dirty="0" smtClean="0"/>
              <a:t> </a:t>
            </a:r>
            <a:r>
              <a:rPr lang="en-CA" sz="5400" b="1" dirty="0" smtClean="0">
                <a:solidFill>
                  <a:srgbClr val="7030A0"/>
                </a:solidFill>
              </a:rPr>
              <a:t>ALL THE </a:t>
            </a:r>
            <a:r>
              <a:rPr lang="en-CA" sz="5400" b="1" smtClean="0">
                <a:solidFill>
                  <a:srgbClr val="7030A0"/>
                </a:solidFill>
              </a:rPr>
              <a:t>STUDENTS</a:t>
            </a:r>
            <a:r>
              <a:rPr lang="en-CA" sz="5400"/>
              <a:t> </a:t>
            </a:r>
            <a:r>
              <a:rPr lang="en-CA" sz="5400" smtClean="0"/>
              <a:t>IN JUST ONE CLICK.</a:t>
            </a:r>
            <a:endParaRPr lang="en-CA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6321" y="1106821"/>
            <a:ext cx="4135601" cy="2172890"/>
            <a:chOff x="500061" y="2493169"/>
            <a:chExt cx="4135601" cy="2172890"/>
          </a:xfrm>
        </p:grpSpPr>
        <p:sp>
          <p:nvSpPr>
            <p:cNvPr id="4" name="Rectangle 3"/>
            <p:cNvSpPr/>
            <p:nvPr/>
          </p:nvSpPr>
          <p:spPr>
            <a:xfrm>
              <a:off x="500061" y="2493169"/>
              <a:ext cx="3849268" cy="1871662"/>
            </a:xfrm>
            <a:prstGeom prst="rect">
              <a:avLst/>
            </a:prstGeom>
            <a:noFill/>
            <a:ln w="161925">
              <a:solidFill>
                <a:srgbClr val="3B7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2996" y="4063603"/>
              <a:ext cx="572666" cy="602456"/>
            </a:xfrm>
            <a:prstGeom prst="rect">
              <a:avLst/>
            </a:prstGeom>
            <a:solidFill>
              <a:srgbClr val="3B7B5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11443" y="3890425"/>
            <a:ext cx="1662556" cy="917149"/>
            <a:chOff x="545941" y="2493169"/>
            <a:chExt cx="4066780" cy="2118730"/>
          </a:xfrm>
        </p:grpSpPr>
        <p:sp>
          <p:nvSpPr>
            <p:cNvPr id="8" name="Rectangle 7"/>
            <p:cNvSpPr/>
            <p:nvPr/>
          </p:nvSpPr>
          <p:spPr>
            <a:xfrm>
              <a:off x="545941" y="2493169"/>
              <a:ext cx="3849267" cy="1871661"/>
            </a:xfrm>
            <a:prstGeom prst="rect">
              <a:avLst/>
            </a:prstGeom>
            <a:noFill/>
            <a:ln w="76200">
              <a:solidFill>
                <a:srgbClr val="3B7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9386" y="4113942"/>
              <a:ext cx="473335" cy="497957"/>
            </a:xfrm>
            <a:prstGeom prst="rect">
              <a:avLst/>
            </a:prstGeom>
            <a:solidFill>
              <a:srgbClr val="3B7B5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63046" flipH="1" flipV="1">
            <a:off x="2182129" y="2831027"/>
            <a:ext cx="2104227" cy="187801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01911" y="607948"/>
            <a:ext cx="6824565" cy="5343525"/>
            <a:chOff x="5101911" y="607948"/>
            <a:chExt cx="6824565" cy="5343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911" y="607948"/>
              <a:ext cx="6824565" cy="53435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267092" y="4807574"/>
              <a:ext cx="1313401" cy="5029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41559" y="5555443"/>
              <a:ext cx="1338934" cy="3960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57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0218" y="1150375"/>
            <a:ext cx="4135601" cy="2172890"/>
            <a:chOff x="500061" y="2493169"/>
            <a:chExt cx="4135601" cy="2172890"/>
          </a:xfrm>
        </p:grpSpPr>
        <p:sp>
          <p:nvSpPr>
            <p:cNvPr id="4" name="Rectangle 3"/>
            <p:cNvSpPr/>
            <p:nvPr/>
          </p:nvSpPr>
          <p:spPr>
            <a:xfrm>
              <a:off x="500061" y="2493169"/>
              <a:ext cx="3849268" cy="1871662"/>
            </a:xfrm>
            <a:prstGeom prst="rect">
              <a:avLst/>
            </a:prstGeom>
            <a:noFill/>
            <a:ln w="161925">
              <a:solidFill>
                <a:srgbClr val="3B7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2996" y="4063603"/>
              <a:ext cx="572666" cy="602456"/>
            </a:xfrm>
            <a:prstGeom prst="rect">
              <a:avLst/>
            </a:prstGeom>
            <a:solidFill>
              <a:srgbClr val="3B7B50"/>
            </a:solidFill>
            <a:ln w="161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860" y="3447685"/>
            <a:ext cx="2328743" cy="2191941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>
            <a:off x="6526331" y="1463015"/>
            <a:ext cx="1470534" cy="1470534"/>
          </a:xfrm>
          <a:prstGeom prst="plus">
            <a:avLst>
              <a:gd name="adj" fmla="val 36748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6526331" y="3808388"/>
            <a:ext cx="1470534" cy="1470534"/>
          </a:xfrm>
          <a:prstGeom prst="plus">
            <a:avLst>
              <a:gd name="adj" fmla="val 36748"/>
            </a:avLst>
          </a:prstGeom>
          <a:solidFill>
            <a:schemeClr val="tx1"/>
          </a:solidFill>
          <a:ln w="7620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77083" y="1905894"/>
            <a:ext cx="2938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REGULAR </a:t>
            </a:r>
            <a:br>
              <a:rPr lang="en-US" sz="3200" dirty="0" smtClean="0"/>
            </a:br>
            <a:r>
              <a:rPr lang="en-US" sz="3200" dirty="0" smtClean="0"/>
              <a:t>EXCEL MOUSE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77083" y="4251267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AUTO FILL MOUSE</a:t>
            </a:r>
            <a:endParaRPr lang="en-US" sz="3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1719" y="4102179"/>
            <a:ext cx="5012989" cy="503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CA" sz="4000" b="1" dirty="0" smtClean="0"/>
              <a:t>CLICK + HOLD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4000" b="1" dirty="0" smtClean="0"/>
              <a:t>DRAG</a:t>
            </a:r>
            <a:endParaRPr lang="en-CA" sz="4000" dirty="0" smtClean="0"/>
          </a:p>
        </p:txBody>
      </p:sp>
    </p:spTree>
    <p:extLst>
      <p:ext uri="{BB962C8B-B14F-4D97-AF65-F5344CB8AC3E}">
        <p14:creationId xmlns:p14="http://schemas.microsoft.com/office/powerpoint/2010/main" val="17547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081" y="-2952206"/>
            <a:ext cx="12478345" cy="894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9690" y="1211533"/>
            <a:ext cx="1594047" cy="403973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24422" flipH="1">
            <a:off x="8508369" y="4252797"/>
            <a:ext cx="2621186" cy="24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081" y="-2952206"/>
            <a:ext cx="12478345" cy="894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10789" y="1811319"/>
            <a:ext cx="8869680" cy="86546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8346102" y="1148080"/>
            <a:ext cx="2328743" cy="21919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57634" y="2980725"/>
            <a:ext cx="3395730" cy="5234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smtClean="0"/>
              <a:t>“####” </a:t>
            </a:r>
            <a:r>
              <a:rPr lang="en-CA" sz="4000" b="1" dirty="0" smtClean="0"/>
              <a:t>is a placeholder as there is not data for it to average</a:t>
            </a:r>
            <a:endParaRPr lang="en-CA" sz="4000" dirty="0" smtClean="0"/>
          </a:p>
        </p:txBody>
      </p:sp>
    </p:spTree>
    <p:extLst>
      <p:ext uri="{BB962C8B-B14F-4D97-AF65-F5344CB8AC3E}">
        <p14:creationId xmlns:p14="http://schemas.microsoft.com/office/powerpoint/2010/main" val="1395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445" y="528375"/>
            <a:ext cx="4359277" cy="2240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why</a:t>
            </a:r>
          </a:p>
          <a:p>
            <a:r>
              <a:rPr lang="en-CA" sz="6000" b="1" dirty="0" smtClean="0">
                <a:solidFill>
                  <a:srgbClr val="54AF98"/>
                </a:solidFill>
              </a:rPr>
              <a:t>AVERAGE?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22722" y="528374"/>
            <a:ext cx="7369278" cy="6065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CA" sz="5400" dirty="0" smtClean="0"/>
              <a:t>Teacher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CA" sz="2800" dirty="0" smtClean="0"/>
              <a:t>Makes report cards instant</a:t>
            </a:r>
          </a:p>
          <a:p>
            <a:pPr marL="1143000" lvl="1" indent="-685800">
              <a:buFont typeface="Arial" charset="0"/>
              <a:buChar char="•"/>
            </a:pPr>
            <a:endParaRPr lang="en-CA" sz="2800" dirty="0" smtClean="0"/>
          </a:p>
          <a:p>
            <a:pPr marL="685800" indent="-685800">
              <a:buFont typeface="Arial" charset="0"/>
              <a:buChar char="•"/>
            </a:pPr>
            <a:r>
              <a:rPr lang="en-CA" sz="5400" dirty="0" smtClean="0"/>
              <a:t>Students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CA" sz="2800" dirty="0" smtClean="0"/>
              <a:t>Students can see their mark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CA" sz="2800" dirty="0" smtClean="0"/>
              <a:t>Students can see how their mark would </a:t>
            </a:r>
            <a:r>
              <a:rPr lang="en-CA" sz="2800" b="1" dirty="0" smtClean="0"/>
              <a:t>change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99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2274837"/>
            <a:ext cx="619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ADD A COLUMN</a:t>
            </a:r>
          </a:p>
        </p:txBody>
      </p:sp>
    </p:spTree>
    <p:extLst>
      <p:ext uri="{BB962C8B-B14F-4D97-AF65-F5344CB8AC3E}">
        <p14:creationId xmlns:p14="http://schemas.microsoft.com/office/powerpoint/2010/main" val="16445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8735" y="655959"/>
            <a:ext cx="11215526" cy="116075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MY RECOMMENDATION </a:t>
            </a:r>
            <a:endParaRPr lang="en-US" sz="6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8735" y="2392287"/>
            <a:ext cx="10761715" cy="3915747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600" b="1" dirty="0" smtClean="0"/>
              <a:t>During the session: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 smtClean="0"/>
              <a:t>TRY the skills LIVE on a blank excel document to learn the concept</a:t>
            </a:r>
          </a:p>
          <a:p>
            <a:pPr marL="800100" lvl="1" indent="-342900"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3600" b="1" dirty="0" smtClean="0"/>
              <a:t>After the session: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 smtClean="0"/>
              <a:t>Enjoy that the work has been done for you on the downloadable file at MrStav.ca</a:t>
            </a:r>
            <a:r>
              <a:rPr lang="en-US" sz="3200" b="1" dirty="0" smtClean="0"/>
              <a:t>/connect</a:t>
            </a:r>
          </a:p>
        </p:txBody>
      </p:sp>
    </p:spTree>
    <p:extLst>
      <p:ext uri="{BB962C8B-B14F-4D97-AF65-F5344CB8AC3E}">
        <p14:creationId xmlns:p14="http://schemas.microsoft.com/office/powerpoint/2010/main" val="8664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0"/>
            <a:ext cx="85324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77107" y="1593458"/>
            <a:ext cx="1005530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514840" y="596655"/>
            <a:ext cx="1324534" cy="1324534"/>
            <a:chOff x="2981476" y="4189861"/>
            <a:chExt cx="1324534" cy="1324534"/>
          </a:xfrm>
        </p:grpSpPr>
        <p:sp>
          <p:nvSpPr>
            <p:cNvPr id="5" name="Oval 4"/>
            <p:cNvSpPr/>
            <p:nvPr/>
          </p:nvSpPr>
          <p:spPr>
            <a:xfrm>
              <a:off x="2981476" y="4189861"/>
              <a:ext cx="1324534" cy="1324534"/>
            </a:xfrm>
            <a:prstGeom prst="ellipse">
              <a:avLst/>
            </a:prstGeom>
            <a:solidFill>
              <a:srgbClr val="54AF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837" y="4321222"/>
              <a:ext cx="1061812" cy="106181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524262" y="2851727"/>
            <a:ext cx="2521530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2274837"/>
            <a:ext cx="619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COLOUR A COLUMN</a:t>
            </a:r>
          </a:p>
        </p:txBody>
      </p:sp>
    </p:spTree>
    <p:extLst>
      <p:ext uri="{BB962C8B-B14F-4D97-AF65-F5344CB8AC3E}">
        <p14:creationId xmlns:p14="http://schemas.microsoft.com/office/powerpoint/2010/main" val="96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78289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4426" y="198974"/>
            <a:ext cx="1224471" cy="634587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1203" y="1632049"/>
            <a:ext cx="877315" cy="78565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7190" y="945946"/>
            <a:ext cx="799468" cy="634587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1720839"/>
            <a:ext cx="6192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DELETE ONE OR MULTIPLE COLUMNS</a:t>
            </a:r>
          </a:p>
        </p:txBody>
      </p:sp>
    </p:spTree>
    <p:extLst>
      <p:ext uri="{BB962C8B-B14F-4D97-AF65-F5344CB8AC3E}">
        <p14:creationId xmlns:p14="http://schemas.microsoft.com/office/powerpoint/2010/main" val="2824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39700"/>
            <a:ext cx="10452100" cy="657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0266" y="1799520"/>
            <a:ext cx="4379795" cy="698981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2116" y="3206321"/>
            <a:ext cx="2630988" cy="85052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859849" y="1091700"/>
            <a:ext cx="1324534" cy="1324534"/>
            <a:chOff x="2981476" y="4189861"/>
            <a:chExt cx="1324534" cy="1324534"/>
          </a:xfrm>
        </p:grpSpPr>
        <p:sp>
          <p:nvSpPr>
            <p:cNvPr id="14" name="Oval 13"/>
            <p:cNvSpPr/>
            <p:nvPr/>
          </p:nvSpPr>
          <p:spPr>
            <a:xfrm>
              <a:off x="2981476" y="4189861"/>
              <a:ext cx="1324534" cy="1324534"/>
            </a:xfrm>
            <a:prstGeom prst="ellipse">
              <a:avLst/>
            </a:prstGeom>
            <a:solidFill>
              <a:srgbClr val="54AF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837" y="4321222"/>
              <a:ext cx="1061812" cy="1061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1720839"/>
            <a:ext cx="6192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CHANGE TEXT DIRECTION</a:t>
            </a:r>
            <a:endParaRPr lang="en-US" sz="7200" b="1" dirty="0" smtClean="0">
              <a:solidFill>
                <a:schemeClr val="bg1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111548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147" y="198974"/>
            <a:ext cx="992650" cy="634587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510" y="2301752"/>
            <a:ext cx="1662927" cy="1127248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41034" y="347211"/>
            <a:ext cx="866583" cy="850525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881" y="2274837"/>
            <a:ext cx="619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CLEAR CONTENTS</a:t>
            </a:r>
            <a:endParaRPr lang="en-US" sz="7200" b="1" dirty="0" smtClean="0">
              <a:solidFill>
                <a:schemeClr val="bg1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94"/>
            <a:ext cx="12192000" cy="6584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8120" y="3206321"/>
            <a:ext cx="11033880" cy="293690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06621" y="5354500"/>
            <a:ext cx="3186629" cy="479630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340142" y="2544054"/>
            <a:ext cx="1324534" cy="1324534"/>
            <a:chOff x="2981476" y="4189861"/>
            <a:chExt cx="1324534" cy="1324534"/>
          </a:xfrm>
        </p:grpSpPr>
        <p:sp>
          <p:nvSpPr>
            <p:cNvPr id="14" name="Oval 13"/>
            <p:cNvSpPr/>
            <p:nvPr/>
          </p:nvSpPr>
          <p:spPr>
            <a:xfrm>
              <a:off x="2981476" y="4189861"/>
              <a:ext cx="1324534" cy="1324534"/>
            </a:xfrm>
            <a:prstGeom prst="ellipse">
              <a:avLst/>
            </a:prstGeom>
            <a:solidFill>
              <a:srgbClr val="54AF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837" y="4321222"/>
              <a:ext cx="1061812" cy="1061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1343344"/>
            <a:ext cx="61926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SCARY</a:t>
            </a:r>
          </a:p>
          <a:p>
            <a:pPr algn="ctr" defTabSz="457200"/>
            <a:r>
              <a:rPr lang="en-US" sz="7200" b="1" dirty="0" smtClean="0">
                <a:solidFill>
                  <a:srgbClr val="54AF98"/>
                </a:solidFill>
                <a:ea typeface="Century Gothic" charset="0"/>
                <a:cs typeface="Century Gothic" charset="0"/>
              </a:rPr>
              <a:t>ADVANCED</a:t>
            </a:r>
          </a:p>
          <a:p>
            <a:pPr algn="ctr" defTabSz="457200"/>
            <a:r>
              <a:rPr lang="en-US" sz="8000" b="1" dirty="0" smtClean="0">
                <a:solidFill>
                  <a:srgbClr val="54AF98"/>
                </a:solidFill>
                <a:ea typeface="Century Gothic" charset="0"/>
                <a:cs typeface="Century Gothic" charset="0"/>
              </a:rPr>
              <a:t>FORMULAS</a:t>
            </a:r>
            <a:endParaRPr lang="en-US" sz="8000" b="1" dirty="0">
              <a:solidFill>
                <a:srgbClr val="54AF98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53694">
            <a:off x="8501591" y="4625162"/>
            <a:ext cx="2859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ea typeface="Century Gothic" charset="0"/>
                <a:cs typeface="Century Gothic" charset="0"/>
              </a:rPr>
              <a:t>AKA: THE NOT-SO BASIC</a:t>
            </a:r>
            <a:endParaRPr lang="en-US" sz="3600" b="1" dirty="0"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0" y="20343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54AF98"/>
                </a:solidFill>
              </a:rPr>
              <a:t>In this session</a:t>
            </a:r>
            <a:r>
              <a:rPr lang="mr-IN" sz="6000" dirty="0" smtClean="0">
                <a:solidFill>
                  <a:srgbClr val="54AF98"/>
                </a:solidFill>
              </a:rPr>
              <a:t>…</a:t>
            </a:r>
            <a:endParaRPr lang="en-US" sz="6000" dirty="0">
              <a:solidFill>
                <a:srgbClr val="54AF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7" y="1641422"/>
            <a:ext cx="10431887" cy="5231568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 </a:t>
            </a:r>
            <a:r>
              <a:rPr lang="en-US" sz="5400" b="1" dirty="0"/>
              <a:t>Freeze</a:t>
            </a:r>
            <a:r>
              <a:rPr lang="en-US" sz="5400" dirty="0"/>
              <a:t> </a:t>
            </a:r>
            <a:r>
              <a:rPr lang="en-US" sz="5400" dirty="0" smtClean="0"/>
              <a:t>Names column</a:t>
            </a:r>
            <a:endParaRPr lang="en-US" sz="5400" dirty="0"/>
          </a:p>
          <a:p>
            <a:r>
              <a:rPr lang="en-US" sz="5400" dirty="0" smtClean="0"/>
              <a:t> Multiple </a:t>
            </a:r>
            <a:r>
              <a:rPr lang="en-US" sz="5400" b="1" dirty="0" smtClean="0"/>
              <a:t>subjects</a:t>
            </a:r>
            <a:endParaRPr lang="en-US" sz="5400" b="1" dirty="0"/>
          </a:p>
          <a:p>
            <a:r>
              <a:rPr lang="en-US" sz="5400" dirty="0" smtClean="0"/>
              <a:t> </a:t>
            </a:r>
            <a:r>
              <a:rPr lang="en-US" sz="5400" b="1" dirty="0" smtClean="0"/>
              <a:t>Filters</a:t>
            </a:r>
            <a:r>
              <a:rPr lang="en-US" sz="5400" dirty="0" smtClean="0"/>
              <a:t> </a:t>
            </a:r>
          </a:p>
          <a:p>
            <a:pPr lvl="1"/>
            <a:r>
              <a:rPr lang="en-US" sz="5000" dirty="0" smtClean="0"/>
              <a:t>to </a:t>
            </a:r>
            <a:r>
              <a:rPr lang="en-US" sz="5000" dirty="0"/>
              <a:t>quickly sort your class lists by first names, last names, or even by assessment results</a:t>
            </a:r>
          </a:p>
          <a:p>
            <a:r>
              <a:rPr lang="en-US" sz="5400" dirty="0" smtClean="0"/>
              <a:t> Automatic </a:t>
            </a:r>
            <a:r>
              <a:rPr lang="en-US" sz="5400" dirty="0"/>
              <a:t>class </a:t>
            </a:r>
            <a:r>
              <a:rPr lang="en-US" sz="5400" b="1" dirty="0" smtClean="0"/>
              <a:t>averages</a:t>
            </a:r>
            <a:r>
              <a:rPr lang="en-US" sz="5400" dirty="0" smtClean="0"/>
              <a:t> </a:t>
            </a:r>
            <a:endParaRPr lang="en-US" sz="5400" dirty="0"/>
          </a:p>
          <a:p>
            <a:r>
              <a:rPr lang="en-US" sz="5400" dirty="0" smtClean="0"/>
              <a:t> Automatic </a:t>
            </a:r>
            <a:r>
              <a:rPr lang="en-US" sz="5400" dirty="0"/>
              <a:t>student </a:t>
            </a:r>
            <a:r>
              <a:rPr lang="en-US" sz="5400" b="1" dirty="0"/>
              <a:t>averages</a:t>
            </a:r>
            <a:r>
              <a:rPr lang="en-US" sz="5400" dirty="0"/>
              <a:t> </a:t>
            </a:r>
            <a:endParaRPr lang="en-US" sz="5400" dirty="0" smtClean="0"/>
          </a:p>
          <a:p>
            <a:pPr lvl="1"/>
            <a:r>
              <a:rPr lang="en-US" sz="5000" dirty="0" smtClean="0"/>
              <a:t>(</a:t>
            </a:r>
            <a:r>
              <a:rPr lang="en-US" sz="5000" dirty="0"/>
              <a:t>This is helpful to show students what their mark COULD be if they "bump up" their work</a:t>
            </a:r>
            <a:r>
              <a:rPr lang="en-US" sz="5000" dirty="0" smtClean="0"/>
              <a:t>)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360106" y="121587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SLIDE #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06" y="16414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30000" smtClean="0">
                <a:solidFill>
                  <a:srgbClr val="7030A0"/>
                </a:solidFill>
              </a:rPr>
              <a:t>SLIDE #</a:t>
            </a:r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63" y="2185501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smtClean="0">
                <a:solidFill>
                  <a:srgbClr val="7030A0"/>
                </a:solidFill>
              </a:rPr>
              <a:t>SLIDE #</a:t>
            </a:r>
            <a:r>
              <a:rPr lang="en-US" b="1" smtClean="0">
                <a:solidFill>
                  <a:srgbClr val="7030A0"/>
                </a:solidFill>
              </a:rPr>
              <a:t> 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3" y="272958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#</a:t>
            </a:r>
            <a:r>
              <a:rPr lang="en-US" b="1" dirty="0" smtClean="0">
                <a:solidFill>
                  <a:srgbClr val="7030A0"/>
                </a:solidFill>
              </a:rPr>
              <a:t> 15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263" y="40725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#</a:t>
            </a:r>
            <a:r>
              <a:rPr lang="en-US" b="1" dirty="0" smtClean="0">
                <a:solidFill>
                  <a:srgbClr val="7030A0"/>
                </a:solidFill>
              </a:rPr>
              <a:t>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63" y="455488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</a:t>
            </a:r>
            <a:r>
              <a:rPr lang="en-US" i="1" baseline="30000" smtClean="0">
                <a:solidFill>
                  <a:srgbClr val="7030A0"/>
                </a:solidFill>
              </a:rPr>
              <a:t>#</a:t>
            </a:r>
            <a:r>
              <a:rPr lang="en-US" b="1" smtClean="0">
                <a:solidFill>
                  <a:srgbClr val="7030A0"/>
                </a:solidFill>
              </a:rPr>
              <a:t> 27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583180"/>
            <a:ext cx="61926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srgbClr val="FFFF00"/>
                </a:solidFill>
                <a:ea typeface="Century Gothic" charset="0"/>
                <a:cs typeface="Century Gothic" charset="0"/>
              </a:rPr>
              <a:t>SCARY</a:t>
            </a:r>
          </a:p>
          <a:p>
            <a:pPr algn="ctr" defTabSz="457200"/>
            <a:r>
              <a:rPr lang="en-US" sz="72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WEIGHTED AVERAGE</a:t>
            </a:r>
          </a:p>
          <a:p>
            <a:pPr algn="ctr" defTabSz="457200"/>
            <a:r>
              <a:rPr lang="en-US" sz="80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FORMULAS</a:t>
            </a:r>
            <a:endParaRPr lang="en-US" sz="8000" b="1" dirty="0">
              <a:solidFill>
                <a:prstClr val="white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866" y="643538"/>
            <a:ext cx="11380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54AF98"/>
                </a:solidFill>
              </a:rPr>
              <a:t>“WEIGHTED AVERAGE” FORMULAS</a:t>
            </a:r>
            <a:endParaRPr lang="en-US" sz="5400" b="1" dirty="0">
              <a:solidFill>
                <a:srgbClr val="54AF9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44" y="2082425"/>
            <a:ext cx="114634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You can write a scary looking formula to have excel 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make one mark worth more than another.</a:t>
            </a:r>
          </a:p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FOR EXAMPLE: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Exit tickets worth </a:t>
            </a:r>
            <a:r>
              <a:rPr lang="mr-IN" sz="2800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5% of the mark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Unit Tests worth </a:t>
            </a:r>
            <a:r>
              <a:rPr lang="mr-IN" sz="2800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30% of the mark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73" y="1529286"/>
            <a:ext cx="1146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Here </a:t>
            </a:r>
            <a:r>
              <a:rPr lang="en-CA" sz="6000" dirty="0" smtClean="0">
                <a:solidFill>
                  <a:schemeClr val="bg2">
                    <a:lumMod val="25000"/>
                  </a:schemeClr>
                </a:solidFill>
              </a:rPr>
              <a:t>is the formula...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221" y="286834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>
                <a:solidFill>
                  <a:srgbClr val="7030A0"/>
                </a:solidFill>
              </a:rPr>
              <a:t>=</a:t>
            </a:r>
            <a:r>
              <a:rPr lang="mr-IN" sz="4000" dirty="0" smtClean="0">
                <a:solidFill>
                  <a:srgbClr val="7030A0"/>
                </a:solidFill>
              </a:rPr>
              <a:t>SUM(</a:t>
            </a:r>
            <a:r>
              <a:rPr lang="mr-IN" sz="4000" dirty="0" smtClean="0">
                <a:solidFill>
                  <a:srgbClr val="00B0F0"/>
                </a:solidFill>
              </a:rPr>
              <a:t>H6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1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FFC000"/>
                </a:solidFill>
              </a:rPr>
              <a:t>L6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0.5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00B050"/>
                </a:solidFill>
              </a:rPr>
              <a:t>S6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4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chemeClr val="accent2"/>
                </a:solidFill>
              </a:rPr>
              <a:t>X6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1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FF8AD8"/>
                </a:solidFill>
              </a:rPr>
              <a:t>AC6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2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00FA00"/>
                </a:solidFill>
              </a:rPr>
              <a:t>AH6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1.5</a:t>
            </a:r>
            <a:r>
              <a:rPr lang="mr-IN" sz="4000" dirty="0">
                <a:solidFill>
                  <a:srgbClr val="7030A0"/>
                </a:solidFill>
              </a:rPr>
              <a:t>)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5629" y="2789933"/>
            <a:ext cx="1348529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79172" y="3740071"/>
            <a:ext cx="2415477" cy="2191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4649" y="4713975"/>
            <a:ext cx="4000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 change based on what cell your marks are in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360391" y="2796948"/>
            <a:ext cx="748902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0237" y="2796948"/>
            <a:ext cx="748902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6649" y="2789933"/>
            <a:ext cx="748902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83061" y="2782918"/>
            <a:ext cx="1305006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5866" y="643538"/>
            <a:ext cx="11380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54AF98"/>
                </a:solidFill>
              </a:rPr>
              <a:t>“WEIGHTED AVERAGE” FORMULAS</a:t>
            </a:r>
            <a:endParaRPr lang="en-US" sz="5400" b="1" dirty="0">
              <a:solidFill>
                <a:srgbClr val="54A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73" y="1863591"/>
            <a:ext cx="1146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Here </a:t>
            </a:r>
            <a:r>
              <a:rPr lang="en-CA" sz="3200" dirty="0" smtClean="0">
                <a:solidFill>
                  <a:schemeClr val="bg2">
                    <a:lumMod val="25000"/>
                  </a:schemeClr>
                </a:solidFill>
              </a:rPr>
              <a:t>is the formula explained as a Phys-Ed example...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221" y="286834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>
                <a:solidFill>
                  <a:srgbClr val="7030A0"/>
                </a:solidFill>
              </a:rPr>
              <a:t>=</a:t>
            </a:r>
            <a:r>
              <a:rPr lang="mr-IN" sz="4000" dirty="0" smtClean="0">
                <a:solidFill>
                  <a:srgbClr val="7030A0"/>
                </a:solidFill>
              </a:rPr>
              <a:t>SUM(</a:t>
            </a:r>
            <a:r>
              <a:rPr lang="mr-IN" sz="4000" dirty="0" smtClean="0">
                <a:solidFill>
                  <a:srgbClr val="00B0F0"/>
                </a:solidFill>
              </a:rPr>
              <a:t>H6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1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FFC000"/>
                </a:solidFill>
              </a:rPr>
              <a:t>L6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0.5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00B050"/>
                </a:solidFill>
              </a:rPr>
              <a:t>S6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4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chemeClr val="accent2"/>
                </a:solidFill>
              </a:rPr>
              <a:t>X6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1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FF8AD8"/>
                </a:solidFill>
              </a:rPr>
              <a:t>AC6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2</a:t>
            </a:r>
            <a:r>
              <a:rPr lang="mr-IN" sz="4000" dirty="0" smtClean="0">
                <a:solidFill>
                  <a:srgbClr val="7030A0"/>
                </a:solidFill>
              </a:rPr>
              <a:t>+</a:t>
            </a:r>
            <a:r>
              <a:rPr lang="mr-IN" sz="4000" dirty="0" smtClean="0">
                <a:solidFill>
                  <a:srgbClr val="00FA00"/>
                </a:solidFill>
              </a:rPr>
              <a:t>AH6</a:t>
            </a:r>
            <a:r>
              <a:rPr lang="en-CA" sz="4000" dirty="0" smtClean="0">
                <a:solidFill>
                  <a:srgbClr val="7030A0"/>
                </a:solidFill>
              </a:rPr>
              <a:t>*</a:t>
            </a:r>
            <a:r>
              <a:rPr lang="mr-IN" sz="4000" dirty="0" smtClean="0"/>
              <a:t>1.5</a:t>
            </a:r>
            <a:r>
              <a:rPr lang="mr-IN" sz="4000" dirty="0">
                <a:solidFill>
                  <a:srgbClr val="7030A0"/>
                </a:solidFill>
              </a:rPr>
              <a:t>)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8591859">
            <a:off x="-1132657" y="4924538"/>
            <a:ext cx="4274544" cy="451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800" b="1" dirty="0" smtClean="0"/>
              <a:t>10% - </a:t>
            </a:r>
            <a:r>
              <a:rPr lang="en-CA" sz="2800" b="1" dirty="0" smtClean="0">
                <a:solidFill>
                  <a:srgbClr val="00B0F0"/>
                </a:solidFill>
              </a:rPr>
              <a:t>LIVING SKILL:</a:t>
            </a:r>
            <a:endParaRPr lang="en-CA" sz="2800" dirty="0" smtClean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8591859">
            <a:off x="311475" y="4996691"/>
            <a:ext cx="4274544" cy="451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800" b="1" dirty="0" smtClean="0"/>
              <a:t>5% - </a:t>
            </a:r>
            <a:r>
              <a:rPr lang="en-CA" sz="2800" b="1" dirty="0" smtClean="0">
                <a:solidFill>
                  <a:srgbClr val="FFC000"/>
                </a:solidFill>
              </a:rPr>
              <a:t>SAFETY:</a:t>
            </a:r>
            <a:endParaRPr lang="en-CA" sz="2800" dirty="0" smtClean="0">
              <a:solidFill>
                <a:srgbClr val="FFC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8591859">
            <a:off x="2083354" y="4924539"/>
            <a:ext cx="4274544" cy="451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800" b="1" dirty="0" smtClean="0"/>
              <a:t>40% - </a:t>
            </a:r>
            <a:r>
              <a:rPr lang="en-CA" sz="2800" b="1" dirty="0" smtClean="0">
                <a:solidFill>
                  <a:srgbClr val="00B050"/>
                </a:solidFill>
              </a:rPr>
              <a:t>PARTICIPATION:</a:t>
            </a:r>
            <a:endParaRPr lang="en-CA" sz="2800" dirty="0" smtClean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8591859">
            <a:off x="3527487" y="4924537"/>
            <a:ext cx="4274544" cy="451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800" b="1" dirty="0" smtClean="0"/>
              <a:t>10% -</a:t>
            </a:r>
            <a:r>
              <a:rPr lang="en-CA" sz="2800" b="1" dirty="0" smtClean="0">
                <a:solidFill>
                  <a:schemeClr val="accent2"/>
                </a:solidFill>
              </a:rPr>
              <a:t> MOVE SKILL:</a:t>
            </a:r>
            <a:endParaRPr lang="en-CA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8591859">
            <a:off x="5200216" y="4924534"/>
            <a:ext cx="4274544" cy="451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800" b="1" dirty="0"/>
              <a:t>2</a:t>
            </a:r>
            <a:r>
              <a:rPr lang="en-CA" sz="2800" b="1" dirty="0" smtClean="0"/>
              <a:t>0% -</a:t>
            </a:r>
            <a:r>
              <a:rPr lang="en-CA" sz="2800" b="1" dirty="0" smtClean="0">
                <a:solidFill>
                  <a:schemeClr val="accent2"/>
                </a:solidFill>
              </a:rPr>
              <a:t> </a:t>
            </a:r>
            <a:r>
              <a:rPr lang="en-CA" sz="2800" b="1" dirty="0" smtClean="0">
                <a:solidFill>
                  <a:srgbClr val="FF8AD8"/>
                </a:solidFill>
              </a:rPr>
              <a:t>MOVE STRATEGY:</a:t>
            </a:r>
            <a:endParaRPr lang="en-CA" sz="2800" dirty="0" smtClean="0">
              <a:solidFill>
                <a:srgbClr val="FF8AD8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8591859">
            <a:off x="7126534" y="4924530"/>
            <a:ext cx="4274544" cy="451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800" b="1" dirty="0" smtClean="0"/>
              <a:t>15% -</a:t>
            </a:r>
            <a:r>
              <a:rPr lang="en-CA" sz="2800" b="1" dirty="0" smtClean="0">
                <a:solidFill>
                  <a:schemeClr val="accent2"/>
                </a:solidFill>
              </a:rPr>
              <a:t> </a:t>
            </a:r>
            <a:r>
              <a:rPr lang="en-CA" sz="2800" b="1" dirty="0" smtClean="0">
                <a:solidFill>
                  <a:srgbClr val="00FA00"/>
                </a:solidFill>
              </a:rPr>
              <a:t>FITNESS:</a:t>
            </a:r>
            <a:endParaRPr lang="en-CA" sz="2800" dirty="0" smtClean="0">
              <a:solidFill>
                <a:srgbClr val="00FA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866" y="643538"/>
            <a:ext cx="11380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54AF98"/>
                </a:solidFill>
              </a:rPr>
              <a:t>“WEIGHTED AVERAGE” FORMULAS</a:t>
            </a:r>
            <a:endParaRPr lang="en-US" sz="5400" b="1" dirty="0">
              <a:solidFill>
                <a:srgbClr val="54A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7" grpId="0" build="p" bldLvl="3"/>
      <p:bldP spid="8" grpId="0" build="p" bldLvl="3"/>
      <p:bldP spid="9" grpId="0" build="p" bldLvl="3"/>
      <p:bldP spid="10" grpId="0" build="p" bldLvl="3"/>
      <p:bldP spid="11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1343344"/>
            <a:ext cx="61926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srgbClr val="FFFF00"/>
                </a:solidFill>
                <a:ea typeface="Century Gothic" charset="0"/>
                <a:cs typeface="Century Gothic" charset="0"/>
              </a:rPr>
              <a:t>SCARY</a:t>
            </a:r>
          </a:p>
          <a:p>
            <a:pPr algn="ctr" defTabSz="457200"/>
            <a:r>
              <a:rPr lang="en-US" sz="72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“IF / THEN”</a:t>
            </a:r>
          </a:p>
          <a:p>
            <a:pPr algn="ctr" defTabSz="457200"/>
            <a:r>
              <a:rPr lang="en-US" sz="80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FORMULAS</a:t>
            </a:r>
            <a:endParaRPr lang="en-US" sz="8000" b="1" dirty="0">
              <a:solidFill>
                <a:prstClr val="white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172" y="643538"/>
            <a:ext cx="827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AF98"/>
                </a:solidFill>
              </a:rPr>
              <a:t>“IF / THEN” FORMULAS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44" y="2082425"/>
            <a:ext cx="1146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You can write a scary looking formula to have excel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interpret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 a percentage mark into a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letter grade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172" y="643538"/>
            <a:ext cx="827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AF98"/>
                </a:solidFill>
              </a:rPr>
              <a:t>“IF / THEN” FORMULAS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44" y="1870813"/>
            <a:ext cx="1146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Here </a:t>
            </a:r>
            <a:r>
              <a:rPr lang="en-CA" sz="6000" dirty="0" smtClean="0">
                <a:solidFill>
                  <a:schemeClr val="bg2">
                    <a:lumMod val="25000"/>
                  </a:schemeClr>
                </a:solidFill>
              </a:rPr>
              <a:t>is the formula...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840" y="3231903"/>
            <a:ext cx="12046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  <a:r>
              <a:rPr lang="en-US" sz="3600" dirty="0" smtClean="0">
                <a:solidFill>
                  <a:srgbClr val="7030A0"/>
                </a:solidFill>
              </a:rPr>
              <a:t>IF(AJ2&gt;89.9</a:t>
            </a:r>
            <a:r>
              <a:rPr lang="en-US" sz="3600" dirty="0">
                <a:solidFill>
                  <a:srgbClr val="7030A0"/>
                </a:solidFill>
              </a:rPr>
              <a:t>,"A+",</a:t>
            </a:r>
            <a:r>
              <a:rPr lang="en-US" sz="3600" dirty="0" smtClean="0">
                <a:solidFill>
                  <a:srgbClr val="7030A0"/>
                </a:solidFill>
              </a:rPr>
              <a:t>IF(AJ2&gt;84.9</a:t>
            </a:r>
            <a:r>
              <a:rPr lang="en-US" sz="3600" dirty="0">
                <a:solidFill>
                  <a:srgbClr val="7030A0"/>
                </a:solidFill>
              </a:rPr>
              <a:t>,"A",</a:t>
            </a:r>
            <a:r>
              <a:rPr lang="en-US" sz="3600" dirty="0" smtClean="0">
                <a:solidFill>
                  <a:srgbClr val="7030A0"/>
                </a:solidFill>
              </a:rPr>
              <a:t>IF(AJ2&gt;79.9</a:t>
            </a:r>
            <a:r>
              <a:rPr lang="en-US" sz="3600" dirty="0">
                <a:solidFill>
                  <a:srgbClr val="7030A0"/>
                </a:solidFill>
              </a:rPr>
              <a:t>,"A-",</a:t>
            </a:r>
            <a:r>
              <a:rPr lang="en-US" sz="3600" dirty="0" smtClean="0">
                <a:solidFill>
                  <a:srgbClr val="7030A0"/>
                </a:solidFill>
              </a:rPr>
              <a:t>IF(AJ2&gt;76.9</a:t>
            </a:r>
            <a:r>
              <a:rPr lang="en-US" sz="3600" dirty="0">
                <a:solidFill>
                  <a:srgbClr val="7030A0"/>
                </a:solidFill>
              </a:rPr>
              <a:t>,"B+",</a:t>
            </a:r>
            <a:r>
              <a:rPr lang="en-US" sz="3600" dirty="0" smtClean="0">
                <a:solidFill>
                  <a:srgbClr val="7030A0"/>
                </a:solidFill>
              </a:rPr>
              <a:t>IF(AJ2&gt;72.9</a:t>
            </a:r>
            <a:r>
              <a:rPr lang="en-US" sz="3600" dirty="0">
                <a:solidFill>
                  <a:srgbClr val="7030A0"/>
                </a:solidFill>
              </a:rPr>
              <a:t>,"B",</a:t>
            </a:r>
            <a:r>
              <a:rPr lang="en-US" sz="3600" dirty="0" smtClean="0">
                <a:solidFill>
                  <a:srgbClr val="7030A0"/>
                </a:solidFill>
              </a:rPr>
              <a:t>IF(AJ2&gt;69.9</a:t>
            </a:r>
            <a:r>
              <a:rPr lang="en-US" sz="3600" dirty="0">
                <a:solidFill>
                  <a:srgbClr val="7030A0"/>
                </a:solidFill>
              </a:rPr>
              <a:t>,"B-",</a:t>
            </a:r>
            <a:r>
              <a:rPr lang="en-US" sz="3600" dirty="0" smtClean="0">
                <a:solidFill>
                  <a:srgbClr val="7030A0"/>
                </a:solidFill>
              </a:rPr>
              <a:t>IF(AJ2&gt;66.9</a:t>
            </a:r>
            <a:r>
              <a:rPr lang="en-US" sz="3600" dirty="0">
                <a:solidFill>
                  <a:srgbClr val="7030A0"/>
                </a:solidFill>
              </a:rPr>
              <a:t>,"C+",</a:t>
            </a:r>
            <a:r>
              <a:rPr lang="en-US" sz="3600" dirty="0" smtClean="0">
                <a:solidFill>
                  <a:srgbClr val="7030A0"/>
                </a:solidFill>
              </a:rPr>
              <a:t>IF(AJ2&gt;62.9</a:t>
            </a:r>
            <a:r>
              <a:rPr lang="en-US" sz="3600" dirty="0">
                <a:solidFill>
                  <a:srgbClr val="7030A0"/>
                </a:solidFill>
              </a:rPr>
              <a:t>,"C",</a:t>
            </a:r>
            <a:r>
              <a:rPr lang="en-US" sz="3600" dirty="0" smtClean="0">
                <a:solidFill>
                  <a:srgbClr val="7030A0"/>
                </a:solidFill>
              </a:rPr>
              <a:t>IF(AJ2&gt;59.9</a:t>
            </a:r>
            <a:r>
              <a:rPr lang="en-US" sz="3600" dirty="0">
                <a:solidFill>
                  <a:srgbClr val="7030A0"/>
                </a:solidFill>
              </a:rPr>
              <a:t>,"C-",</a:t>
            </a:r>
            <a:r>
              <a:rPr lang="en-US" sz="3600" dirty="0" smtClean="0">
                <a:solidFill>
                  <a:srgbClr val="7030A0"/>
                </a:solidFill>
              </a:rPr>
              <a:t>IF(AJ2&gt;56.9</a:t>
            </a:r>
            <a:r>
              <a:rPr lang="en-US" sz="3600" dirty="0">
                <a:solidFill>
                  <a:srgbClr val="7030A0"/>
                </a:solidFill>
              </a:rPr>
              <a:t>,"D+",</a:t>
            </a:r>
            <a:r>
              <a:rPr lang="en-US" sz="3600" dirty="0" smtClean="0">
                <a:solidFill>
                  <a:srgbClr val="7030A0"/>
                </a:solidFill>
              </a:rPr>
              <a:t>IF(AJ2&gt;52.9</a:t>
            </a:r>
            <a:r>
              <a:rPr lang="en-US" sz="3600" dirty="0">
                <a:solidFill>
                  <a:srgbClr val="7030A0"/>
                </a:solidFill>
              </a:rPr>
              <a:t>,"D",</a:t>
            </a:r>
            <a:r>
              <a:rPr lang="en-US" sz="3600" dirty="0" smtClean="0">
                <a:solidFill>
                  <a:srgbClr val="7030A0"/>
                </a:solidFill>
              </a:rPr>
              <a:t>IF(AJ2&gt;49.9</a:t>
            </a:r>
            <a:r>
              <a:rPr lang="en-US" sz="3600" dirty="0">
                <a:solidFill>
                  <a:srgbClr val="7030A0"/>
                </a:solidFill>
              </a:rPr>
              <a:t>,"D-"))))))))))))</a:t>
            </a:r>
          </a:p>
        </p:txBody>
      </p:sp>
    </p:spTree>
    <p:extLst>
      <p:ext uri="{BB962C8B-B14F-4D97-AF65-F5344CB8AC3E}">
        <p14:creationId xmlns:p14="http://schemas.microsoft.com/office/powerpoint/2010/main" val="4930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172" y="643538"/>
            <a:ext cx="827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AF98"/>
                </a:solidFill>
              </a:rPr>
              <a:t>“IF / THEN” FORMULAS</a:t>
            </a:r>
            <a:endParaRPr lang="en-US" sz="6000" b="1" dirty="0">
              <a:solidFill>
                <a:srgbClr val="54AF9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44" y="1870813"/>
            <a:ext cx="1146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Here </a:t>
            </a:r>
            <a:r>
              <a:rPr lang="en-CA" sz="6000" dirty="0" smtClean="0">
                <a:solidFill>
                  <a:schemeClr val="bg2">
                    <a:lumMod val="25000"/>
                  </a:schemeClr>
                </a:solidFill>
              </a:rPr>
              <a:t>is the formula...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840" y="3231903"/>
            <a:ext cx="12046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  <a:r>
              <a:rPr lang="en-US" sz="3600" dirty="0" smtClean="0">
                <a:solidFill>
                  <a:srgbClr val="7030A0"/>
                </a:solidFill>
              </a:rPr>
              <a:t>IF(AJ2&gt;89.9</a:t>
            </a:r>
            <a:r>
              <a:rPr lang="en-US" sz="3600" dirty="0">
                <a:solidFill>
                  <a:srgbClr val="7030A0"/>
                </a:solidFill>
              </a:rPr>
              <a:t>,"A+",</a:t>
            </a:r>
            <a:r>
              <a:rPr lang="en-US" sz="3600" dirty="0" smtClean="0">
                <a:solidFill>
                  <a:srgbClr val="7030A0"/>
                </a:solidFill>
              </a:rPr>
              <a:t>IF(AJ2&gt;84.9</a:t>
            </a:r>
            <a:r>
              <a:rPr lang="en-US" sz="3600" dirty="0">
                <a:solidFill>
                  <a:srgbClr val="7030A0"/>
                </a:solidFill>
              </a:rPr>
              <a:t>,"A",</a:t>
            </a:r>
            <a:r>
              <a:rPr lang="en-US" sz="3600" dirty="0" smtClean="0">
                <a:solidFill>
                  <a:srgbClr val="7030A0"/>
                </a:solidFill>
              </a:rPr>
              <a:t>IF(AJ2&gt;79.9</a:t>
            </a:r>
            <a:r>
              <a:rPr lang="en-US" sz="3600" dirty="0">
                <a:solidFill>
                  <a:srgbClr val="7030A0"/>
                </a:solidFill>
              </a:rPr>
              <a:t>,"A-",</a:t>
            </a:r>
            <a:r>
              <a:rPr lang="en-US" sz="3600" dirty="0" smtClean="0">
                <a:solidFill>
                  <a:srgbClr val="7030A0"/>
                </a:solidFill>
              </a:rPr>
              <a:t>IF(AJ2&gt;76.9</a:t>
            </a:r>
            <a:r>
              <a:rPr lang="en-US" sz="3600" dirty="0">
                <a:solidFill>
                  <a:srgbClr val="7030A0"/>
                </a:solidFill>
              </a:rPr>
              <a:t>,"B+",</a:t>
            </a:r>
            <a:r>
              <a:rPr lang="en-US" sz="3600" dirty="0" smtClean="0">
                <a:solidFill>
                  <a:srgbClr val="7030A0"/>
                </a:solidFill>
              </a:rPr>
              <a:t>IF(AJ2&gt;72.9</a:t>
            </a:r>
            <a:r>
              <a:rPr lang="en-US" sz="3600" dirty="0">
                <a:solidFill>
                  <a:srgbClr val="7030A0"/>
                </a:solidFill>
              </a:rPr>
              <a:t>,"B",</a:t>
            </a:r>
            <a:r>
              <a:rPr lang="en-US" sz="3600" dirty="0" smtClean="0">
                <a:solidFill>
                  <a:srgbClr val="7030A0"/>
                </a:solidFill>
              </a:rPr>
              <a:t>IF(AJ2&gt;69.9</a:t>
            </a:r>
            <a:r>
              <a:rPr lang="en-US" sz="3600" dirty="0">
                <a:solidFill>
                  <a:srgbClr val="7030A0"/>
                </a:solidFill>
              </a:rPr>
              <a:t>,"B-",</a:t>
            </a:r>
            <a:r>
              <a:rPr lang="en-US" sz="3600" dirty="0" smtClean="0">
                <a:solidFill>
                  <a:srgbClr val="7030A0"/>
                </a:solidFill>
              </a:rPr>
              <a:t>IF(AJ2&gt;66.9</a:t>
            </a:r>
            <a:r>
              <a:rPr lang="en-US" sz="3600" dirty="0">
                <a:solidFill>
                  <a:srgbClr val="7030A0"/>
                </a:solidFill>
              </a:rPr>
              <a:t>,"C+",</a:t>
            </a:r>
            <a:r>
              <a:rPr lang="en-US" sz="3600" dirty="0" smtClean="0">
                <a:solidFill>
                  <a:srgbClr val="7030A0"/>
                </a:solidFill>
              </a:rPr>
              <a:t>IF(AJ2&gt;62.9</a:t>
            </a:r>
            <a:r>
              <a:rPr lang="en-US" sz="3600" dirty="0">
                <a:solidFill>
                  <a:srgbClr val="7030A0"/>
                </a:solidFill>
              </a:rPr>
              <a:t>,"C",</a:t>
            </a:r>
            <a:r>
              <a:rPr lang="en-US" sz="3600" dirty="0" smtClean="0">
                <a:solidFill>
                  <a:srgbClr val="7030A0"/>
                </a:solidFill>
              </a:rPr>
              <a:t>IF(AJ2&gt;59.9</a:t>
            </a:r>
            <a:r>
              <a:rPr lang="en-US" sz="3600" dirty="0">
                <a:solidFill>
                  <a:srgbClr val="7030A0"/>
                </a:solidFill>
              </a:rPr>
              <a:t>,"C-",</a:t>
            </a:r>
            <a:r>
              <a:rPr lang="en-US" sz="3600" dirty="0" smtClean="0">
                <a:solidFill>
                  <a:srgbClr val="7030A0"/>
                </a:solidFill>
              </a:rPr>
              <a:t>IF(AJ2&gt;56.9</a:t>
            </a:r>
            <a:r>
              <a:rPr lang="en-US" sz="3600" dirty="0">
                <a:solidFill>
                  <a:srgbClr val="7030A0"/>
                </a:solidFill>
              </a:rPr>
              <a:t>,"D+",</a:t>
            </a:r>
            <a:r>
              <a:rPr lang="en-US" sz="3600" dirty="0" smtClean="0">
                <a:solidFill>
                  <a:srgbClr val="7030A0"/>
                </a:solidFill>
              </a:rPr>
              <a:t>IF(AJ2&gt;52.9</a:t>
            </a:r>
            <a:r>
              <a:rPr lang="en-US" sz="3600" dirty="0">
                <a:solidFill>
                  <a:srgbClr val="7030A0"/>
                </a:solidFill>
              </a:rPr>
              <a:t>,"D",</a:t>
            </a:r>
            <a:r>
              <a:rPr lang="en-US" sz="3600" dirty="0" smtClean="0">
                <a:solidFill>
                  <a:srgbClr val="7030A0"/>
                </a:solidFill>
              </a:rPr>
              <a:t>IF(AJ2&gt;49.9</a:t>
            </a:r>
            <a:r>
              <a:rPr lang="en-US" sz="3600" dirty="0">
                <a:solidFill>
                  <a:srgbClr val="7030A0"/>
                </a:solidFill>
              </a:rPr>
              <a:t>,"D-"))))))))))))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04787"/>
            <a:ext cx="5854700" cy="6210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0266" y="3098088"/>
            <a:ext cx="1348529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83457" y="2233384"/>
            <a:ext cx="1348529" cy="864704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0802" y="5129633"/>
            <a:ext cx="820335" cy="86354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1052" y="5129633"/>
            <a:ext cx="5017174" cy="863542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6DF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83457" y="2233384"/>
            <a:ext cx="1348530" cy="3991146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6DF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0" y="203433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rgbClr val="54AF98"/>
                </a:solidFill>
              </a:rPr>
              <a:t>Bonus slides</a:t>
            </a:r>
            <a:r>
              <a:rPr lang="mr-IN" sz="6000" dirty="0" smtClean="0">
                <a:solidFill>
                  <a:srgbClr val="54AF98"/>
                </a:solidFill>
              </a:rPr>
              <a:t>…</a:t>
            </a:r>
            <a:endParaRPr lang="en-US" sz="6000" dirty="0">
              <a:solidFill>
                <a:srgbClr val="54AF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933" y="1448133"/>
            <a:ext cx="10515600" cy="523156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Add a column</a:t>
            </a:r>
          </a:p>
          <a:p>
            <a:r>
              <a:rPr lang="en-US" sz="3800" dirty="0" smtClean="0"/>
              <a:t>Colour a column</a:t>
            </a:r>
          </a:p>
          <a:p>
            <a:r>
              <a:rPr lang="en-US" sz="3800" dirty="0" smtClean="0"/>
              <a:t>Delete 1 or multiple columns</a:t>
            </a:r>
          </a:p>
          <a:p>
            <a:r>
              <a:rPr lang="en-US" sz="3800" dirty="0" smtClean="0"/>
              <a:t>Change text direction</a:t>
            </a:r>
          </a:p>
          <a:p>
            <a:r>
              <a:rPr lang="en-US" sz="3800" dirty="0" smtClean="0"/>
              <a:t>Clear Contents</a:t>
            </a:r>
          </a:p>
          <a:p>
            <a:r>
              <a:rPr lang="en-US" sz="3800" b="1" dirty="0" smtClean="0">
                <a:solidFill>
                  <a:srgbClr val="7030A0"/>
                </a:solidFill>
              </a:rPr>
              <a:t>*</a:t>
            </a:r>
            <a:r>
              <a:rPr lang="en-US" sz="3800" dirty="0" smtClean="0"/>
              <a:t>Weighted Average Formulas</a:t>
            </a:r>
          </a:p>
          <a:p>
            <a:r>
              <a:rPr lang="en-US" sz="3800" b="1" dirty="0" smtClean="0">
                <a:solidFill>
                  <a:srgbClr val="7030A0"/>
                </a:solidFill>
              </a:rPr>
              <a:t>*</a:t>
            </a:r>
            <a:r>
              <a:rPr lang="en-US" sz="3800" dirty="0" smtClean="0"/>
              <a:t>If/Then Formulas</a:t>
            </a:r>
            <a:endParaRPr lang="en-US" sz="3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25497" y="203433"/>
            <a:ext cx="3864735" cy="56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*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= expert level skill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263" y="164142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</a:t>
            </a:r>
            <a:r>
              <a:rPr lang="en-US" i="1" baseline="30000" smtClean="0">
                <a:solidFill>
                  <a:srgbClr val="7030A0"/>
                </a:solidFill>
              </a:rPr>
              <a:t>#</a:t>
            </a:r>
            <a:r>
              <a:rPr lang="en-US" b="1" smtClean="0">
                <a:solidFill>
                  <a:srgbClr val="7030A0"/>
                </a:solidFill>
              </a:rPr>
              <a:t> 39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63" y="2185501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#</a:t>
            </a:r>
            <a:r>
              <a:rPr lang="en-US" b="1" dirty="0" smtClean="0">
                <a:solidFill>
                  <a:srgbClr val="7030A0"/>
                </a:solidFill>
              </a:rPr>
              <a:t> 41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63" y="284701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</a:t>
            </a:r>
            <a:r>
              <a:rPr lang="en-US" i="1" baseline="30000" smtClean="0">
                <a:solidFill>
                  <a:srgbClr val="7030A0"/>
                </a:solidFill>
              </a:rPr>
              <a:t>#</a:t>
            </a:r>
            <a:r>
              <a:rPr lang="en-US" b="1" smtClean="0">
                <a:solidFill>
                  <a:srgbClr val="7030A0"/>
                </a:solidFill>
              </a:rPr>
              <a:t> 43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3" y="3508527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#</a:t>
            </a:r>
            <a:r>
              <a:rPr lang="en-US" b="1" dirty="0" smtClean="0">
                <a:solidFill>
                  <a:srgbClr val="7030A0"/>
                </a:solidFill>
              </a:rPr>
              <a:t> 45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263" y="41700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</a:t>
            </a:r>
            <a:r>
              <a:rPr lang="en-US" i="1" baseline="30000" smtClean="0">
                <a:solidFill>
                  <a:srgbClr val="7030A0"/>
                </a:solidFill>
              </a:rPr>
              <a:t>#</a:t>
            </a:r>
            <a:r>
              <a:rPr lang="en-US" b="1" smtClean="0">
                <a:solidFill>
                  <a:srgbClr val="7030A0"/>
                </a:solidFill>
              </a:rPr>
              <a:t> 47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63" y="4795693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#</a:t>
            </a:r>
            <a:r>
              <a:rPr lang="en-US" b="1" dirty="0" smtClean="0">
                <a:solidFill>
                  <a:srgbClr val="7030A0"/>
                </a:solidFill>
              </a:rPr>
              <a:t> 50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263" y="547109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baseline="30000" dirty="0" smtClean="0">
                <a:solidFill>
                  <a:srgbClr val="7030A0"/>
                </a:solidFill>
              </a:rPr>
              <a:t>SLIDE </a:t>
            </a:r>
            <a:r>
              <a:rPr lang="en-US" i="1" baseline="30000" smtClean="0">
                <a:solidFill>
                  <a:srgbClr val="7030A0"/>
                </a:solidFill>
              </a:rPr>
              <a:t>#</a:t>
            </a:r>
            <a:r>
              <a:rPr lang="en-US" b="1" smtClean="0">
                <a:solidFill>
                  <a:srgbClr val="7030A0"/>
                </a:solidFill>
              </a:rPr>
              <a:t> 54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6881" y="349881"/>
            <a:ext cx="6158237" cy="6158237"/>
          </a:xfrm>
          <a:prstGeom prst="ellipse">
            <a:avLst/>
          </a:prstGeom>
          <a:solidFill>
            <a:srgbClr val="54A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312" y="2644169"/>
            <a:ext cx="6192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600" b="1" dirty="0" smtClean="0">
                <a:solidFill>
                  <a:prstClr val="white"/>
                </a:solidFill>
                <a:ea typeface="Century Gothic" charset="0"/>
                <a:cs typeface="Century Gothic" charset="0"/>
              </a:rPr>
              <a:t>FREEZE</a:t>
            </a:r>
            <a:endParaRPr lang="en-US" sz="9600" b="1" dirty="0">
              <a:solidFill>
                <a:prstClr val="white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20" y="1009650"/>
            <a:ext cx="5778500" cy="483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61132" y="3028013"/>
            <a:ext cx="1189220" cy="2968053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54A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3446" y="528376"/>
            <a:ext cx="5187846" cy="2735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solidFill>
                  <a:schemeClr val="bg1">
                    <a:lumMod val="65000"/>
                  </a:schemeClr>
                </a:solidFill>
              </a:rPr>
              <a:t>how to</a:t>
            </a:r>
            <a:r>
              <a:rPr lang="mr-IN" sz="6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CA" sz="6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6000" b="1" dirty="0" smtClean="0">
                <a:solidFill>
                  <a:srgbClr val="54AF98"/>
                </a:solidFill>
              </a:rPr>
              <a:t>FREEZE FIRST COLUMN</a:t>
            </a:r>
            <a:endParaRPr lang="en-US" sz="6000" b="1" dirty="0">
              <a:solidFill>
                <a:srgbClr val="54A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2" y="194872"/>
            <a:ext cx="10232215" cy="5968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956200" y="344775"/>
            <a:ext cx="1014226" cy="704536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67184" y="572125"/>
            <a:ext cx="1014226" cy="1181723"/>
          </a:xfrm>
          <a:prstGeom prst="rect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16602</TotalTime>
  <Words>780</Words>
  <Application>Microsoft Macintosh PowerPoint</Application>
  <PresentationFormat>Widescreen</PresentationFormat>
  <Paragraphs>156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Century Gothic</vt:lpstr>
      <vt:lpstr>Georgia</vt:lpstr>
      <vt:lpstr>Mangal</vt:lpstr>
      <vt:lpstr>Arial</vt:lpstr>
      <vt:lpstr>Office Theme</vt:lpstr>
      <vt:lpstr>EXCEL AS A MARKBOOK</vt:lpstr>
      <vt:lpstr>PowerPoint Presentation</vt:lpstr>
      <vt:lpstr>GRAB THE RESOURCE AT:</vt:lpstr>
      <vt:lpstr>MY RECOMMENDATION </vt:lpstr>
      <vt:lpstr>In this session…</vt:lpstr>
      <vt:lpstr>Bonus slides…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STAVROPOULOS</dc:creator>
  <cp:lastModifiedBy>JEREMY STAVROPOULOS</cp:lastModifiedBy>
  <cp:revision>261</cp:revision>
  <dcterms:created xsi:type="dcterms:W3CDTF">2017-08-12T10:14:27Z</dcterms:created>
  <dcterms:modified xsi:type="dcterms:W3CDTF">2018-02-16T02:13:55Z</dcterms:modified>
</cp:coreProperties>
</file>